
<file path=[Content_Types].xml><?xml version="1.0" encoding="utf-8"?>
<Types xmlns="http://schemas.openxmlformats.org/package/2006/content-types">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0" r:id="rId1"/>
  </p:sldMasterIdLst>
  <p:notesMasterIdLst>
    <p:notesMasterId r:id="rId3"/>
  </p:notesMasterIdLst>
  <p:sldIdLst>
    <p:sldId id="256" r:id="rId2"/>
  </p:sldIdLst>
  <p:sldSz cx="32918400" cy="21945600"/>
  <p:notesSz cx="7004050" cy="9290050"/>
  <p:embeddedFontLst>
    <p:embeddedFont>
      <p:font typeface="Calibri" pitchFamily="34" charset="0"/>
      <p:regular r:id="rId4"/>
      <p:bold r:id="rId5"/>
      <p:italic r:id="rId6"/>
      <p:boldItalic r:id="rId7"/>
    </p:embeddedFont>
    <p:embeddedFont>
      <p:font typeface="Pinyon Script" charset="0"/>
      <p:regular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6912">
          <p15:clr>
            <a:srgbClr val="000000"/>
          </p15:clr>
        </p15:guide>
        <p15:guide id="2" pos="10368">
          <p15:clr>
            <a:srgbClr val="000000"/>
          </p15:clr>
        </p15:guide>
      </p15:sldGuideLst>
    </p:ext>
    <p:ext uri="{2D200454-40CA-4A62-9FC3-DE9A4176ACB9}">
      <p15:notesGuideLst xmlns="" xmlns:p15="http://schemas.microsoft.com/office/powerpoint/2012/main">
        <p15:guide id="1" orient="horz" pos="2926">
          <p15:clr>
            <a:srgbClr val="000000"/>
          </p15:clr>
        </p15:guide>
        <p15:guide id="2" pos="2206">
          <p15:clr>
            <a:srgbClr val="000000"/>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0"/>
    <p:restoredTop sz="94705"/>
  </p:normalViewPr>
  <p:slideViewPr>
    <p:cSldViewPr snapToGrid="0">
      <p:cViewPr>
        <p:scale>
          <a:sx n="30" d="100"/>
          <a:sy n="30" d="100"/>
        </p:scale>
        <p:origin x="924" y="1224"/>
      </p:cViewPr>
      <p:guideLst>
        <p:guide orient="horz" pos="6912"/>
        <p:guide pos="10368"/>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926"/>
        <p:guide pos="2206"/>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theme" Target="theme/theme1.xml"/><Relationship Id="rId5" Type="http://schemas.openxmlformats.org/officeDocument/2006/relationships/font" Target="fonts/font2.fntdata"/><Relationship Id="rId10" Type="http://schemas.openxmlformats.org/officeDocument/2006/relationships/viewProps" Target="viewProps.xml"/><Relationship Id="rId4" Type="http://schemas.openxmlformats.org/officeDocument/2006/relationships/font" Target="fonts/font1.fntdata"/><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67575" y="696750"/>
            <a:ext cx="4669600" cy="3483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0400" y="4412750"/>
            <a:ext cx="5603225" cy="41805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Google Shape;28;p1:notes"/>
          <p:cNvSpPr txBox="1">
            <a:spLocks noGrp="1"/>
          </p:cNvSpPr>
          <p:nvPr>
            <p:ph type="body" idx="1"/>
          </p:nvPr>
        </p:nvSpPr>
        <p:spPr>
          <a:xfrm>
            <a:off x="700400" y="4412750"/>
            <a:ext cx="5603225" cy="4180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solidFill>
                <a:schemeClr val="dk1"/>
              </a:solidFill>
              <a:latin typeface="Times New Roman"/>
              <a:ea typeface="Times New Roman"/>
              <a:cs typeface="Times New Roman"/>
              <a:sym typeface="Times New Roman"/>
            </a:endParaRPr>
          </a:p>
        </p:txBody>
      </p:sp>
      <p:sp>
        <p:nvSpPr>
          <p:cNvPr id="29" name="Google Shape;29;p1:notes"/>
          <p:cNvSpPr>
            <a:spLocks noGrp="1" noRot="1" noChangeAspect="1"/>
          </p:cNvSpPr>
          <p:nvPr>
            <p:ph type="sldImg" idx="2"/>
          </p:nvPr>
        </p:nvSpPr>
        <p:spPr>
          <a:xfrm>
            <a:off x="890588" y="696913"/>
            <a:ext cx="5222875" cy="34829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1"/>
        <p:cNvGrpSpPr/>
        <p:nvPr/>
      </p:nvGrpSpPr>
      <p:grpSpPr>
        <a:xfrm>
          <a:off x="0" y="0"/>
          <a:ext cx="0" cy="0"/>
          <a:chOff x="0" y="0"/>
          <a:chExt cx="0" cy="0"/>
        </a:xfrm>
      </p:grpSpPr>
      <p:sp>
        <p:nvSpPr>
          <p:cNvPr id="12" name="Google Shape;12;p2"/>
          <p:cNvSpPr/>
          <p:nvPr/>
        </p:nvSpPr>
        <p:spPr>
          <a:xfrm>
            <a:off x="32369759" y="0"/>
            <a:ext cx="548640" cy="21945600"/>
          </a:xfrm>
          <a:prstGeom prst="rect">
            <a:avLst/>
          </a:prstGeom>
          <a:solidFill>
            <a:srgbClr val="D6E3BC"/>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3" name="Google Shape;13;p2"/>
          <p:cNvSpPr/>
          <p:nvPr/>
        </p:nvSpPr>
        <p:spPr>
          <a:xfrm>
            <a:off x="-2" y="0"/>
            <a:ext cx="548640" cy="21945600"/>
          </a:xfrm>
          <a:prstGeom prst="rect">
            <a:avLst/>
          </a:prstGeom>
          <a:solidFill>
            <a:srgbClr val="D6E3BC"/>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4" name="Google Shape;14;p2"/>
          <p:cNvSpPr/>
          <p:nvPr/>
        </p:nvSpPr>
        <p:spPr>
          <a:xfrm>
            <a:off x="0" y="0"/>
            <a:ext cx="32918401" cy="2743200"/>
          </a:xfrm>
          <a:prstGeom prst="rect">
            <a:avLst/>
          </a:prstGeom>
          <a:solidFill>
            <a:srgbClr val="366092"/>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5" name="Google Shape;15;p2"/>
          <p:cNvSpPr/>
          <p:nvPr/>
        </p:nvSpPr>
        <p:spPr>
          <a:xfrm>
            <a:off x="0" y="19202400"/>
            <a:ext cx="32918401" cy="2743200"/>
          </a:xfrm>
          <a:prstGeom prst="rect">
            <a:avLst/>
          </a:prstGeom>
          <a:solidFill>
            <a:srgbClr val="B7CCE4"/>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6" name="Google Shape;16;p2"/>
          <p:cNvSpPr/>
          <p:nvPr/>
        </p:nvSpPr>
        <p:spPr>
          <a:xfrm>
            <a:off x="-7680960" y="0"/>
            <a:ext cx="7132320" cy="21945600"/>
          </a:xfrm>
          <a:prstGeom prst="rect">
            <a:avLst/>
          </a:prstGeom>
          <a:solidFill>
            <a:srgbClr val="D8D8D8"/>
          </a:solidFill>
          <a:ln>
            <a:noFill/>
          </a:ln>
        </p:spPr>
        <p:txBody>
          <a:bodyPr spcFirstLastPara="1" wrap="square" lIns="122425" tIns="122425" rIns="122425" bIns="122425" anchor="t" anchorCtr="0">
            <a:noAutofit/>
          </a:bodyPr>
          <a:lstStyle/>
          <a:p>
            <a:pPr marL="0" marR="0" lvl="0" indent="0" algn="l" rtl="0">
              <a:spcBef>
                <a:spcPts val="0"/>
              </a:spcBef>
              <a:spcAft>
                <a:spcPts val="0"/>
              </a:spcAft>
              <a:buNone/>
            </a:pPr>
            <a:r>
              <a:rPr lang="en-US" sz="4700" b="0" i="0" u="none" strike="noStrike" cap="none">
                <a:solidFill>
                  <a:srgbClr val="7F7F7F"/>
                </a:solidFill>
                <a:latin typeface="Calibri"/>
                <a:ea typeface="Calibri"/>
                <a:cs typeface="Calibri"/>
                <a:sym typeface="Calibri"/>
              </a:rPr>
              <a:t>Poster Print Size:</a:t>
            </a:r>
            <a:endParaRPr sz="47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This poster template is 24” high by 36” wide. It can be used to print any poster with a 2:3 aspect ratio including 36x54 and 48x72.</a:t>
            </a:r>
            <a:endParaRPr/>
          </a:p>
          <a:p>
            <a:pPr marL="0" marR="0" lvl="0" indent="0" algn="l" rtl="0">
              <a:spcBef>
                <a:spcPts val="1286"/>
              </a:spcBef>
              <a:spcAft>
                <a:spcPts val="0"/>
              </a:spcAft>
              <a:buNone/>
            </a:pPr>
            <a:r>
              <a:rPr lang="en-US" sz="4700" b="0" i="0" u="none" strike="noStrike" cap="none">
                <a:solidFill>
                  <a:srgbClr val="7F7F7F"/>
                </a:solidFill>
                <a:latin typeface="Calibri"/>
                <a:ea typeface="Calibri"/>
                <a:cs typeface="Calibri"/>
                <a:sym typeface="Calibri"/>
              </a:rPr>
              <a:t>Placeholders:</a:t>
            </a:r>
            <a:endParaRPr sz="47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The various elements included in this poster are ones we often see in medical, research, and scientific posters. Feel free to edit, move,  add, and delete items, or change the layout to suit your needs. Always check with your conference organizer for specific requirements.</a:t>
            </a:r>
            <a:endParaRPr/>
          </a:p>
          <a:p>
            <a:pPr marL="0" marR="0" lvl="0" indent="0" algn="l" rtl="0">
              <a:spcBef>
                <a:spcPts val="1286"/>
              </a:spcBef>
              <a:spcAft>
                <a:spcPts val="0"/>
              </a:spcAft>
              <a:buNone/>
            </a:pPr>
            <a:r>
              <a:rPr lang="en-US" sz="4700" b="0" i="0" u="none" strike="noStrike" cap="none">
                <a:solidFill>
                  <a:srgbClr val="7F7F7F"/>
                </a:solidFill>
                <a:latin typeface="Calibri"/>
                <a:ea typeface="Calibri"/>
                <a:cs typeface="Calibri"/>
                <a:sym typeface="Calibri"/>
              </a:rPr>
              <a:t>Image Quality:</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You can place digital photos or logo art in your poster file by selecting the </a:t>
            </a:r>
            <a:r>
              <a:rPr lang="en-US" sz="3300" b="1" i="0" u="none" strike="noStrike" cap="none">
                <a:solidFill>
                  <a:srgbClr val="7F7F7F"/>
                </a:solidFill>
                <a:latin typeface="Calibri"/>
                <a:ea typeface="Calibri"/>
                <a:cs typeface="Calibri"/>
                <a:sym typeface="Calibri"/>
              </a:rPr>
              <a:t>Insert, Picture</a:t>
            </a:r>
            <a:r>
              <a:rPr lang="en-US" sz="3300" b="0" i="0" u="none" strike="noStrike" cap="none">
                <a:solidFill>
                  <a:srgbClr val="7F7F7F"/>
                </a:solidFill>
                <a:latin typeface="Calibri"/>
                <a:ea typeface="Calibri"/>
                <a:cs typeface="Calibri"/>
                <a:sym typeface="Calibri"/>
              </a:rPr>
              <a:t> command, or by using standard copy &amp; paste. For best results, all graphic elements should be at least </a:t>
            </a:r>
            <a:r>
              <a:rPr lang="en-US" sz="3300" b="1" i="0" u="none" strike="noStrike" cap="none">
                <a:solidFill>
                  <a:srgbClr val="7F7F7F"/>
                </a:solidFill>
                <a:latin typeface="Calibri"/>
                <a:ea typeface="Calibri"/>
                <a:cs typeface="Calibri"/>
                <a:sym typeface="Calibri"/>
              </a:rPr>
              <a:t>150-200 pixels per inch in their final printed size</a:t>
            </a:r>
            <a:r>
              <a:rPr lang="en-US" sz="3300" b="0" i="0" u="none" strike="noStrike" cap="none">
                <a:solidFill>
                  <a:srgbClr val="7F7F7F"/>
                </a:solidFill>
                <a:latin typeface="Calibri"/>
                <a:ea typeface="Calibri"/>
                <a:cs typeface="Calibri"/>
                <a:sym typeface="Calibri"/>
              </a:rPr>
              <a:t>. For instance, a 1600 x 1200 pixel photo will usually look fine up to 8“-10” wide on your printed poster.</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Please note that graphics from websites (such as the logo on your hospital's or university's home page) will only be 72dpi and not suitable for printing.</a:t>
            </a:r>
            <a:endParaRPr/>
          </a:p>
          <a:p>
            <a:pPr marL="0" marR="0" lvl="0" indent="0" algn="ctr" rtl="0">
              <a:spcBef>
                <a:spcPts val="1286"/>
              </a:spcBef>
              <a:spcAft>
                <a:spcPts val="0"/>
              </a:spcAft>
              <a:buNone/>
            </a:pPr>
            <a:r>
              <a:rPr lang="en-US" sz="2400" b="0" i="0" u="none" strike="noStrike" cap="none">
                <a:solidFill>
                  <a:srgbClr val="7F7F7F"/>
                </a:solidFill>
                <a:latin typeface="Calibri"/>
                <a:ea typeface="Calibri"/>
                <a:cs typeface="Calibri"/>
                <a:sym typeface="Calibri"/>
              </a:rPr>
              <a:t/>
            </a:r>
            <a:br>
              <a:rPr lang="en-US" sz="2400" b="0" i="0" u="none" strike="noStrike" cap="none">
                <a:solidFill>
                  <a:srgbClr val="7F7F7F"/>
                </a:solidFill>
                <a:latin typeface="Calibri"/>
                <a:ea typeface="Calibri"/>
                <a:cs typeface="Calibri"/>
                <a:sym typeface="Calibri"/>
              </a:rPr>
            </a:br>
            <a:r>
              <a:rPr lang="en-US" sz="2400" b="0" i="0" u="none" strike="noStrike" cap="none">
                <a:solidFill>
                  <a:srgbClr val="7F7F7F"/>
                </a:solidFill>
                <a:latin typeface="Calibri"/>
                <a:ea typeface="Calibri"/>
                <a:cs typeface="Calibri"/>
                <a:sym typeface="Calibri"/>
              </a:rPr>
              <a:t>[This sidebar area does not print.]</a:t>
            </a:r>
            <a:endParaRPr/>
          </a:p>
        </p:txBody>
      </p:sp>
      <p:grpSp>
        <p:nvGrpSpPr>
          <p:cNvPr id="17" name="Google Shape;17;p2"/>
          <p:cNvGrpSpPr/>
          <p:nvPr/>
        </p:nvGrpSpPr>
        <p:grpSpPr>
          <a:xfrm>
            <a:off x="33467040" y="0"/>
            <a:ext cx="7132320" cy="21945600"/>
            <a:chOff x="33832800" y="0"/>
            <a:chExt cx="12801600" cy="43891199"/>
          </a:xfrm>
        </p:grpSpPr>
        <p:sp>
          <p:nvSpPr>
            <p:cNvPr id="18" name="Google Shape;18;p2"/>
            <p:cNvSpPr/>
            <p:nvPr/>
          </p:nvSpPr>
          <p:spPr>
            <a:xfrm>
              <a:off x="33832800" y="0"/>
              <a:ext cx="12801600" cy="43891199"/>
            </a:xfrm>
            <a:prstGeom prst="rect">
              <a:avLst/>
            </a:prstGeom>
            <a:solidFill>
              <a:srgbClr val="D8D8D8"/>
            </a:solidFill>
            <a:ln>
              <a:noFill/>
            </a:ln>
          </p:spPr>
          <p:txBody>
            <a:bodyPr spcFirstLastPara="1" wrap="square" lIns="228600" tIns="228600" rIns="228600" bIns="228600" anchor="t" anchorCtr="0">
              <a:noAutofit/>
            </a:bodyPr>
            <a:lstStyle/>
            <a:p>
              <a:pPr marL="0" marR="0" lvl="0" indent="0" algn="l" rtl="0">
                <a:spcBef>
                  <a:spcPts val="0"/>
                </a:spcBef>
                <a:spcAft>
                  <a:spcPts val="0"/>
                </a:spcAft>
                <a:buNone/>
              </a:pPr>
              <a:r>
                <a:rPr lang="en-US" sz="4700" b="0" i="0" u="none" strike="noStrike" cap="none">
                  <a:solidFill>
                    <a:srgbClr val="7F7F7F"/>
                  </a:solidFill>
                  <a:latin typeface="Calibri"/>
                  <a:ea typeface="Calibri"/>
                  <a:cs typeface="Calibri"/>
                  <a:sym typeface="Calibri"/>
                </a:rPr>
                <a:t>Change Color Theme:</a:t>
              </a:r>
              <a:endParaRPr sz="47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This template is designed to use the built-in color themes in the newer versions of PowerPoint.</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To change the color theme, select the </a:t>
              </a:r>
              <a:r>
                <a:rPr lang="en-US" sz="3300" b="1" i="0" u="none" strike="noStrike" cap="none">
                  <a:solidFill>
                    <a:srgbClr val="7F7F7F"/>
                  </a:solidFill>
                  <a:latin typeface="Calibri"/>
                  <a:ea typeface="Calibri"/>
                  <a:cs typeface="Calibri"/>
                  <a:sym typeface="Calibri"/>
                </a:rPr>
                <a:t>Design</a:t>
              </a:r>
              <a:r>
                <a:rPr lang="en-US" sz="3300" b="0" i="0" u="none" strike="noStrike" cap="none">
                  <a:solidFill>
                    <a:srgbClr val="7F7F7F"/>
                  </a:solidFill>
                  <a:latin typeface="Calibri"/>
                  <a:ea typeface="Calibri"/>
                  <a:cs typeface="Calibri"/>
                  <a:sym typeface="Calibri"/>
                </a:rPr>
                <a:t> tab, then select the </a:t>
              </a:r>
              <a:r>
                <a:rPr lang="en-US" sz="3300" b="1" i="0" u="none" strike="noStrike" cap="none">
                  <a:solidFill>
                    <a:srgbClr val="7F7F7F"/>
                  </a:solidFill>
                  <a:latin typeface="Calibri"/>
                  <a:ea typeface="Calibri"/>
                  <a:cs typeface="Calibri"/>
                  <a:sym typeface="Calibri"/>
                </a:rPr>
                <a:t>Colors</a:t>
              </a:r>
              <a:r>
                <a:rPr lang="en-US" sz="3300" b="0" i="0" u="none" strike="noStrike" cap="none">
                  <a:solidFill>
                    <a:srgbClr val="7F7F7F"/>
                  </a:solidFill>
                  <a:latin typeface="Calibri"/>
                  <a:ea typeface="Calibri"/>
                  <a:cs typeface="Calibri"/>
                  <a:sym typeface="Calibri"/>
                </a:rPr>
                <a:t> drop-down list.</a:t>
              </a:r>
              <a:endParaRPr/>
            </a:p>
            <a:p>
              <a:pPr marL="0" marR="0" lvl="0" indent="0" algn="l" rtl="0">
                <a:spcBef>
                  <a:spcPts val="1286"/>
                </a:spcBef>
                <a:spcAft>
                  <a:spcPts val="0"/>
                </a:spcAft>
                <a:buNone/>
              </a:pPr>
              <a:endParaRPr sz="48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The default color theme for this template is “Office”, so you can always return to that after trying some of the alternatives.</a:t>
              </a:r>
              <a:endParaRPr/>
            </a:p>
            <a:p>
              <a:pPr marL="0" marR="0" lvl="0" indent="0" algn="l" rtl="0">
                <a:spcBef>
                  <a:spcPts val="1286"/>
                </a:spcBef>
                <a:spcAft>
                  <a:spcPts val="0"/>
                </a:spcAft>
                <a:buNone/>
              </a:pPr>
              <a:r>
                <a:rPr lang="en-US" sz="4700" b="0" i="0" u="none" strike="noStrike" cap="none">
                  <a:solidFill>
                    <a:srgbClr val="7F7F7F"/>
                  </a:solidFill>
                  <a:latin typeface="Calibri"/>
                  <a:ea typeface="Calibri"/>
                  <a:cs typeface="Calibri"/>
                  <a:sym typeface="Calibri"/>
                </a:rPr>
                <a:t>Printing Your Poster:</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Once your poster file is ready, visit </a:t>
              </a:r>
              <a:r>
                <a:rPr lang="en-US" sz="3300" b="1" i="0" u="none" strike="noStrike" cap="none">
                  <a:solidFill>
                    <a:srgbClr val="7F7F7F"/>
                  </a:solidFill>
                  <a:latin typeface="Calibri"/>
                  <a:ea typeface="Calibri"/>
                  <a:cs typeface="Calibri"/>
                  <a:sym typeface="Calibri"/>
                </a:rPr>
                <a:t>www.genigraphics.com</a:t>
              </a:r>
              <a:r>
                <a:rPr lang="en-US" sz="3300" b="0" i="0" u="none" strike="noStrike" cap="none">
                  <a:solidFill>
                    <a:srgbClr val="7F7F7F"/>
                  </a:solidFill>
                  <a:latin typeface="Calibri"/>
                  <a:ea typeface="Calibri"/>
                  <a:cs typeface="Calibri"/>
                  <a:sym typeface="Calibri"/>
                </a:rPr>
                <a:t> to order a high-quality, affordable poster print. Every order receives a free design review and we can deliver as fast as next business day within the US and Canada. </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Genigraphics® has been producing output from PowerPoint® longer than anyone in the industry; dating back to when we helped Microsoft® design the PowerPoint® software. </a:t>
              </a:r>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ctr" rtl="0">
                <a:spcBef>
                  <a:spcPts val="0"/>
                </a:spcBef>
                <a:spcAft>
                  <a:spcPts val="0"/>
                </a:spcAft>
                <a:buNone/>
              </a:pPr>
              <a:r>
                <a:rPr lang="en-US" sz="3300" b="0" i="0" u="none" strike="noStrike" cap="none">
                  <a:solidFill>
                    <a:srgbClr val="7F7F7F"/>
                  </a:solidFill>
                  <a:latin typeface="Calibri"/>
                  <a:ea typeface="Calibri"/>
                  <a:cs typeface="Calibri"/>
                  <a:sym typeface="Calibri"/>
                </a:rPr>
                <a:t>US and Canada:  1-800-790-4001</a:t>
              </a:r>
              <a:br>
                <a:rPr lang="en-US" sz="3300" b="0" i="0" u="none" strike="noStrike" cap="none">
                  <a:solidFill>
                    <a:srgbClr val="7F7F7F"/>
                  </a:solidFill>
                  <a:latin typeface="Calibri"/>
                  <a:ea typeface="Calibri"/>
                  <a:cs typeface="Calibri"/>
                  <a:sym typeface="Calibri"/>
                </a:rPr>
              </a:br>
              <a:r>
                <a:rPr lang="en-US" sz="3300" b="0" i="0" u="none" strike="noStrike" cap="none">
                  <a:solidFill>
                    <a:srgbClr val="7F7F7F"/>
                  </a:solidFill>
                  <a:latin typeface="Calibri"/>
                  <a:ea typeface="Calibri"/>
                  <a:cs typeface="Calibri"/>
                  <a:sym typeface="Calibri"/>
                </a:rPr>
                <a:t>Email: info@genigraphics.com</a:t>
              </a:r>
              <a:endParaRPr/>
            </a:p>
            <a:p>
              <a:pPr marL="0" marR="0" lvl="0" indent="0" algn="ctr" rtl="0">
                <a:spcBef>
                  <a:spcPts val="0"/>
                </a:spcBef>
                <a:spcAft>
                  <a:spcPts val="0"/>
                </a:spcAft>
                <a:buNone/>
              </a:pPr>
              <a:r>
                <a:rPr lang="en-US" sz="2400" b="0" i="0" u="none" strike="noStrike" cap="none">
                  <a:solidFill>
                    <a:srgbClr val="7F7F7F"/>
                  </a:solidFill>
                  <a:latin typeface="Calibri"/>
                  <a:ea typeface="Calibri"/>
                  <a:cs typeface="Calibri"/>
                  <a:sym typeface="Calibri"/>
                </a:rPr>
                <a:t/>
              </a:r>
              <a:br>
                <a:rPr lang="en-US" sz="2400" b="0" i="0" u="none" strike="noStrike" cap="none">
                  <a:solidFill>
                    <a:srgbClr val="7F7F7F"/>
                  </a:solidFill>
                  <a:latin typeface="Calibri"/>
                  <a:ea typeface="Calibri"/>
                  <a:cs typeface="Calibri"/>
                  <a:sym typeface="Calibri"/>
                </a:rPr>
              </a:br>
              <a:r>
                <a:rPr lang="en-US" sz="2400" b="0" i="0" u="none" strike="noStrike" cap="none">
                  <a:solidFill>
                    <a:srgbClr val="7F7F7F"/>
                  </a:solidFill>
                  <a:latin typeface="Calibri"/>
                  <a:ea typeface="Calibri"/>
                  <a:cs typeface="Calibri"/>
                  <a:sym typeface="Calibri"/>
                </a:rPr>
                <a:t>[This sidebar area does not print.]</a:t>
              </a:r>
              <a:endParaRPr/>
            </a:p>
          </p:txBody>
        </p:sp>
        <p:pic>
          <p:nvPicPr>
            <p:cNvPr id="19" name="Google Shape;19;p2"/>
            <p:cNvPicPr preferRelativeResize="0"/>
            <p:nvPr/>
          </p:nvPicPr>
          <p:blipFill rotWithShape="1">
            <a:blip r:embed="rId2">
              <a:alphaModFix/>
            </a:blip>
            <a:srcRect/>
            <a:stretch/>
          </p:blipFill>
          <p:spPr>
            <a:xfrm>
              <a:off x="34281341" y="9260274"/>
              <a:ext cx="11904515" cy="10246926"/>
            </a:xfrm>
            <a:prstGeom prst="rect">
              <a:avLst/>
            </a:prstGeom>
            <a:noFill/>
            <a:ln>
              <a:noFill/>
            </a:ln>
          </p:spPr>
        </p:pic>
      </p:grpSp>
      <p:pic>
        <p:nvPicPr>
          <p:cNvPr id="20" name="Google Shape;20;p2"/>
          <p:cNvPicPr preferRelativeResize="0"/>
          <p:nvPr/>
        </p:nvPicPr>
        <p:blipFill rotWithShape="1">
          <a:blip r:embed="rId3">
            <a:alphaModFix/>
          </a:blip>
          <a:srcRect/>
          <a:stretch/>
        </p:blipFill>
        <p:spPr>
          <a:xfrm>
            <a:off x="27508200" y="21677939"/>
            <a:ext cx="5297435" cy="18592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1645920" y="878841"/>
            <a:ext cx="29626559" cy="36576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Clr>
                <a:schemeClr val="dk1"/>
              </a:buClr>
              <a:buSzPts val="4200"/>
              <a:buFont typeface="Calibri"/>
              <a:buNone/>
              <a:defRPr sz="4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 name="Google Shape;23;p3"/>
          <p:cNvSpPr txBox="1">
            <a:spLocks noGrp="1"/>
          </p:cNvSpPr>
          <p:nvPr>
            <p:ph type="body" idx="1"/>
          </p:nvPr>
        </p:nvSpPr>
        <p:spPr>
          <a:xfrm>
            <a:off x="1645920" y="5120643"/>
            <a:ext cx="29626559" cy="14483082"/>
          </a:xfrm>
          <a:prstGeom prst="rect">
            <a:avLst/>
          </a:prstGeom>
          <a:noFill/>
          <a:ln>
            <a:noFill/>
          </a:ln>
        </p:spPr>
        <p:txBody>
          <a:bodyPr spcFirstLastPara="1" wrap="square" lIns="235050" tIns="117525" rIns="235050" bIns="117525" anchor="t" anchorCtr="0"/>
          <a:lstStyle>
            <a:lvl1pPr marL="457200" marR="0" lvl="0"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1pPr>
            <a:lvl2pPr marL="914400" marR="0" lvl="1"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2pPr>
            <a:lvl3pPr marL="1371600" marR="0" lvl="2"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3pPr>
            <a:lvl4pPr marL="1828800" marR="0" lvl="3"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4pPr>
            <a:lvl5pPr marL="2286000" marR="0" lvl="4"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5pPr>
            <a:lvl6pPr marL="2743200" marR="0" lvl="5"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6pPr>
            <a:lvl7pPr marL="3200400" marR="0" lvl="6"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7pPr>
            <a:lvl8pPr marL="3657600" marR="0" lvl="7"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8pPr>
            <a:lvl9pPr marL="4114800" marR="0" lvl="8"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9pPr>
          </a:lstStyle>
          <a:p>
            <a:endParaRPr/>
          </a:p>
        </p:txBody>
      </p:sp>
      <p:sp>
        <p:nvSpPr>
          <p:cNvPr id="24" name="Google Shape;24;p3"/>
          <p:cNvSpPr txBox="1">
            <a:spLocks noGrp="1"/>
          </p:cNvSpPr>
          <p:nvPr>
            <p:ph type="dt" idx="10"/>
          </p:nvPr>
        </p:nvSpPr>
        <p:spPr>
          <a:xfrm>
            <a:off x="1645920" y="20340322"/>
            <a:ext cx="7680960" cy="1168400"/>
          </a:xfrm>
          <a:prstGeom prst="rect">
            <a:avLst/>
          </a:prstGeom>
          <a:noFill/>
          <a:ln>
            <a:noFill/>
          </a:ln>
        </p:spPr>
        <p:txBody>
          <a:bodyPr spcFirstLastPara="1" wrap="square" lIns="235050" tIns="117525" rIns="235050" bIns="117525" anchor="ctr" anchorCtr="0"/>
          <a:lstStyle>
            <a:lvl1pPr marR="0" lvl="0" algn="l" rtl="0">
              <a:spcBef>
                <a:spcPts val="0"/>
              </a:spcBef>
              <a:spcAft>
                <a:spcPts val="0"/>
              </a:spcAft>
              <a:buSzPts val="1400"/>
              <a:buNone/>
              <a:defRPr sz="3200">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25" name="Google Shape;25;p3"/>
          <p:cNvSpPr txBox="1">
            <a:spLocks noGrp="1"/>
          </p:cNvSpPr>
          <p:nvPr>
            <p:ph type="ftr" idx="11"/>
          </p:nvPr>
        </p:nvSpPr>
        <p:spPr>
          <a:xfrm>
            <a:off x="11247120" y="20340322"/>
            <a:ext cx="10424160" cy="11684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SzPts val="1400"/>
              <a:buNone/>
              <a:defRPr sz="3200">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26" name="Google Shape;26;p3"/>
          <p:cNvSpPr txBox="1">
            <a:spLocks noGrp="1"/>
          </p:cNvSpPr>
          <p:nvPr>
            <p:ph type="sldNum" idx="12"/>
          </p:nvPr>
        </p:nvSpPr>
        <p:spPr>
          <a:xfrm>
            <a:off x="23591520" y="20340322"/>
            <a:ext cx="7680960" cy="1168400"/>
          </a:xfrm>
          <a:prstGeom prst="rect">
            <a:avLst/>
          </a:prstGeom>
          <a:noFill/>
          <a:ln>
            <a:noFill/>
          </a:ln>
        </p:spPr>
        <p:txBody>
          <a:bodyPr spcFirstLastPara="1" wrap="square" lIns="235050" tIns="117525" rIns="235050" bIns="117525" anchor="ctr" anchorCtr="0">
            <a:noAutofit/>
          </a:bodyPr>
          <a:lstStyle>
            <a:lvl1pPr marL="0" marR="0" lvl="0" indent="0" algn="r" rtl="0">
              <a:spcBef>
                <a:spcPts val="0"/>
              </a:spcBef>
              <a:buNone/>
              <a:defRPr sz="3200">
                <a:solidFill>
                  <a:srgbClr val="888888"/>
                </a:solidFill>
                <a:latin typeface="Calibri"/>
                <a:ea typeface="Calibri"/>
                <a:cs typeface="Calibri"/>
                <a:sym typeface="Calibri"/>
              </a:defRPr>
            </a:lvl1pPr>
            <a:lvl2pPr marL="0" marR="0" lvl="1" indent="0" algn="r" rtl="0">
              <a:spcBef>
                <a:spcPts val="0"/>
              </a:spcBef>
              <a:buNone/>
              <a:defRPr sz="3200">
                <a:solidFill>
                  <a:srgbClr val="888888"/>
                </a:solidFill>
                <a:latin typeface="Calibri"/>
                <a:ea typeface="Calibri"/>
                <a:cs typeface="Calibri"/>
                <a:sym typeface="Calibri"/>
              </a:defRPr>
            </a:lvl2pPr>
            <a:lvl3pPr marL="0" marR="0" lvl="2" indent="0" algn="r" rtl="0">
              <a:spcBef>
                <a:spcPts val="0"/>
              </a:spcBef>
              <a:buNone/>
              <a:defRPr sz="3200">
                <a:solidFill>
                  <a:srgbClr val="888888"/>
                </a:solidFill>
                <a:latin typeface="Calibri"/>
                <a:ea typeface="Calibri"/>
                <a:cs typeface="Calibri"/>
                <a:sym typeface="Calibri"/>
              </a:defRPr>
            </a:lvl3pPr>
            <a:lvl4pPr marL="0" marR="0" lvl="3" indent="0" algn="r" rtl="0">
              <a:spcBef>
                <a:spcPts val="0"/>
              </a:spcBef>
              <a:buNone/>
              <a:defRPr sz="3200">
                <a:solidFill>
                  <a:srgbClr val="888888"/>
                </a:solidFill>
                <a:latin typeface="Calibri"/>
                <a:ea typeface="Calibri"/>
                <a:cs typeface="Calibri"/>
                <a:sym typeface="Calibri"/>
              </a:defRPr>
            </a:lvl4pPr>
            <a:lvl5pPr marL="0" marR="0" lvl="4" indent="0" algn="r" rtl="0">
              <a:spcBef>
                <a:spcPts val="0"/>
              </a:spcBef>
              <a:buNone/>
              <a:defRPr sz="3200">
                <a:solidFill>
                  <a:srgbClr val="888888"/>
                </a:solidFill>
                <a:latin typeface="Calibri"/>
                <a:ea typeface="Calibri"/>
                <a:cs typeface="Calibri"/>
                <a:sym typeface="Calibri"/>
              </a:defRPr>
            </a:lvl5pPr>
            <a:lvl6pPr marL="0" marR="0" lvl="5" indent="0" algn="r" rtl="0">
              <a:spcBef>
                <a:spcPts val="0"/>
              </a:spcBef>
              <a:buNone/>
              <a:defRPr sz="3200">
                <a:solidFill>
                  <a:srgbClr val="888888"/>
                </a:solidFill>
                <a:latin typeface="Calibri"/>
                <a:ea typeface="Calibri"/>
                <a:cs typeface="Calibri"/>
                <a:sym typeface="Calibri"/>
              </a:defRPr>
            </a:lvl6pPr>
            <a:lvl7pPr marL="0" marR="0" lvl="6" indent="0" algn="r" rtl="0">
              <a:spcBef>
                <a:spcPts val="0"/>
              </a:spcBef>
              <a:buNone/>
              <a:defRPr sz="3200">
                <a:solidFill>
                  <a:srgbClr val="888888"/>
                </a:solidFill>
                <a:latin typeface="Calibri"/>
                <a:ea typeface="Calibri"/>
                <a:cs typeface="Calibri"/>
                <a:sym typeface="Calibri"/>
              </a:defRPr>
            </a:lvl7pPr>
            <a:lvl8pPr marL="0" marR="0" lvl="7" indent="0" algn="r" rtl="0">
              <a:spcBef>
                <a:spcPts val="0"/>
              </a:spcBef>
              <a:buNone/>
              <a:defRPr sz="3200">
                <a:solidFill>
                  <a:srgbClr val="888888"/>
                </a:solidFill>
                <a:latin typeface="Calibri"/>
                <a:ea typeface="Calibri"/>
                <a:cs typeface="Calibri"/>
                <a:sym typeface="Calibri"/>
              </a:defRPr>
            </a:lvl8pPr>
            <a:lvl9pPr marL="0" marR="0" lvl="8" indent="0" algn="r" rtl="0">
              <a:spcBef>
                <a:spcPts val="0"/>
              </a:spcBef>
              <a:buNone/>
              <a:defRPr sz="3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645920" y="878841"/>
            <a:ext cx="29626559" cy="36576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Clr>
                <a:schemeClr val="dk1"/>
              </a:buClr>
              <a:buSzPts val="4200"/>
              <a:buFont typeface="Calibri"/>
              <a:buNone/>
              <a:defRPr sz="4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1645920" y="5120643"/>
            <a:ext cx="29626559" cy="14483082"/>
          </a:xfrm>
          <a:prstGeom prst="rect">
            <a:avLst/>
          </a:prstGeom>
          <a:noFill/>
          <a:ln>
            <a:noFill/>
          </a:ln>
        </p:spPr>
        <p:txBody>
          <a:bodyPr spcFirstLastPara="1" wrap="square" lIns="235050" tIns="117525" rIns="235050" bIns="117525" anchor="t" anchorCtr="0"/>
          <a:lstStyle>
            <a:lvl1pPr marL="457200" marR="0" lvl="0"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1pPr>
            <a:lvl2pPr marL="914400" marR="0" lvl="1"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2pPr>
            <a:lvl3pPr marL="1371600" marR="0" lvl="2"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3pPr>
            <a:lvl4pPr marL="1828800" marR="0" lvl="3"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4pPr>
            <a:lvl5pPr marL="2286000" marR="0" lvl="4"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5pPr>
            <a:lvl6pPr marL="2743200" marR="0" lvl="5"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6pPr>
            <a:lvl7pPr marL="3200400" marR="0" lvl="6"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7pPr>
            <a:lvl8pPr marL="3657600" marR="0" lvl="7"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8pPr>
            <a:lvl9pPr marL="4114800" marR="0" lvl="8"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1645920" y="20340322"/>
            <a:ext cx="7680960" cy="1168400"/>
          </a:xfrm>
          <a:prstGeom prst="rect">
            <a:avLst/>
          </a:prstGeom>
          <a:noFill/>
          <a:ln>
            <a:noFill/>
          </a:ln>
        </p:spPr>
        <p:txBody>
          <a:bodyPr spcFirstLastPara="1" wrap="square" lIns="235050" tIns="117525" rIns="235050" bIns="117525" anchor="ctr" anchorCtr="0"/>
          <a:lstStyle>
            <a:lvl1pPr marR="0" lvl="0" algn="l" rtl="0">
              <a:spcBef>
                <a:spcPts val="0"/>
              </a:spcBef>
              <a:spcAft>
                <a:spcPts val="0"/>
              </a:spcAft>
              <a:buSzPts val="1400"/>
              <a:buNone/>
              <a:defRPr sz="3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11247120" y="20340322"/>
            <a:ext cx="10424160" cy="11684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SzPts val="1400"/>
              <a:buNone/>
              <a:defRPr sz="3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23591520" y="20340322"/>
            <a:ext cx="7680960" cy="1168400"/>
          </a:xfrm>
          <a:prstGeom prst="rect">
            <a:avLst/>
          </a:prstGeom>
          <a:noFill/>
          <a:ln>
            <a:noFill/>
          </a:ln>
        </p:spPr>
        <p:txBody>
          <a:bodyPr spcFirstLastPara="1" wrap="square" lIns="235050" tIns="117525" rIns="235050" bIns="117525" anchor="ctr" anchorCtr="0">
            <a:noAutofit/>
          </a:bodyPr>
          <a:lstStyle>
            <a:lvl1pPr marL="0" marR="0" lvl="0" indent="0" algn="r" rtl="0">
              <a:spcBef>
                <a:spcPts val="0"/>
              </a:spcBef>
              <a:buNone/>
              <a:defRPr sz="3200" b="0" i="0" u="none" strike="noStrike" cap="none">
                <a:solidFill>
                  <a:srgbClr val="888888"/>
                </a:solidFill>
                <a:latin typeface="Calibri"/>
                <a:ea typeface="Calibri"/>
                <a:cs typeface="Calibri"/>
                <a:sym typeface="Calibri"/>
              </a:defRPr>
            </a:lvl1pPr>
            <a:lvl2pPr marL="0" marR="0" lvl="1" indent="0" algn="r" rtl="0">
              <a:spcBef>
                <a:spcPts val="0"/>
              </a:spcBef>
              <a:buNone/>
              <a:defRPr sz="3200" b="0" i="0" u="none" strike="noStrike" cap="none">
                <a:solidFill>
                  <a:srgbClr val="888888"/>
                </a:solidFill>
                <a:latin typeface="Calibri"/>
                <a:ea typeface="Calibri"/>
                <a:cs typeface="Calibri"/>
                <a:sym typeface="Calibri"/>
              </a:defRPr>
            </a:lvl2pPr>
            <a:lvl3pPr marL="0" marR="0" lvl="2" indent="0" algn="r" rtl="0">
              <a:spcBef>
                <a:spcPts val="0"/>
              </a:spcBef>
              <a:buNone/>
              <a:defRPr sz="3200" b="0" i="0" u="none" strike="noStrike" cap="none">
                <a:solidFill>
                  <a:srgbClr val="888888"/>
                </a:solidFill>
                <a:latin typeface="Calibri"/>
                <a:ea typeface="Calibri"/>
                <a:cs typeface="Calibri"/>
                <a:sym typeface="Calibri"/>
              </a:defRPr>
            </a:lvl3pPr>
            <a:lvl4pPr marL="0" marR="0" lvl="3" indent="0" algn="r" rtl="0">
              <a:spcBef>
                <a:spcPts val="0"/>
              </a:spcBef>
              <a:buNone/>
              <a:defRPr sz="3200" b="0" i="0" u="none" strike="noStrike" cap="none">
                <a:solidFill>
                  <a:srgbClr val="888888"/>
                </a:solidFill>
                <a:latin typeface="Calibri"/>
                <a:ea typeface="Calibri"/>
                <a:cs typeface="Calibri"/>
                <a:sym typeface="Calibri"/>
              </a:defRPr>
            </a:lvl4pPr>
            <a:lvl5pPr marL="0" marR="0" lvl="4" indent="0" algn="r" rtl="0">
              <a:spcBef>
                <a:spcPts val="0"/>
              </a:spcBef>
              <a:buNone/>
              <a:defRPr sz="3200" b="0" i="0" u="none" strike="noStrike" cap="none">
                <a:solidFill>
                  <a:srgbClr val="888888"/>
                </a:solidFill>
                <a:latin typeface="Calibri"/>
                <a:ea typeface="Calibri"/>
                <a:cs typeface="Calibri"/>
                <a:sym typeface="Calibri"/>
              </a:defRPr>
            </a:lvl5pPr>
            <a:lvl6pPr marL="0" marR="0" lvl="5" indent="0" algn="r" rtl="0">
              <a:spcBef>
                <a:spcPts val="0"/>
              </a:spcBef>
              <a:buNone/>
              <a:defRPr sz="3200" b="0" i="0" u="none" strike="noStrike" cap="none">
                <a:solidFill>
                  <a:srgbClr val="888888"/>
                </a:solidFill>
                <a:latin typeface="Calibri"/>
                <a:ea typeface="Calibri"/>
                <a:cs typeface="Calibri"/>
                <a:sym typeface="Calibri"/>
              </a:defRPr>
            </a:lvl6pPr>
            <a:lvl7pPr marL="0" marR="0" lvl="6" indent="0" algn="r" rtl="0">
              <a:spcBef>
                <a:spcPts val="0"/>
              </a:spcBef>
              <a:buNone/>
              <a:defRPr sz="3200" b="0" i="0" u="none" strike="noStrike" cap="none">
                <a:solidFill>
                  <a:srgbClr val="888888"/>
                </a:solidFill>
                <a:latin typeface="Calibri"/>
                <a:ea typeface="Calibri"/>
                <a:cs typeface="Calibri"/>
                <a:sym typeface="Calibri"/>
              </a:defRPr>
            </a:lvl7pPr>
            <a:lvl8pPr marL="0" marR="0" lvl="7" indent="0" algn="r" rtl="0">
              <a:spcBef>
                <a:spcPts val="0"/>
              </a:spcBef>
              <a:buNone/>
              <a:defRPr sz="3200" b="0" i="0" u="none" strike="noStrike" cap="none">
                <a:solidFill>
                  <a:srgbClr val="888888"/>
                </a:solidFill>
                <a:latin typeface="Calibri"/>
                <a:ea typeface="Calibri"/>
                <a:cs typeface="Calibri"/>
                <a:sym typeface="Calibri"/>
              </a:defRPr>
            </a:lvl8pPr>
            <a:lvl9pPr marL="0" marR="0" lvl="8" indent="0" algn="r" rtl="0">
              <a:spcBef>
                <a:spcPts val="0"/>
              </a:spcBef>
              <a:buNone/>
              <a:defRPr sz="3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
        <p:cNvGrpSpPr/>
        <p:nvPr/>
      </p:nvGrpSpPr>
      <p:grpSpPr>
        <a:xfrm>
          <a:off x="0" y="0"/>
          <a:ext cx="0" cy="0"/>
          <a:chOff x="0" y="0"/>
          <a:chExt cx="0" cy="0"/>
        </a:xfrm>
      </p:grpSpPr>
      <p:sp>
        <p:nvSpPr>
          <p:cNvPr id="31" name="Google Shape;31;p4"/>
          <p:cNvSpPr txBox="1"/>
          <p:nvPr/>
        </p:nvSpPr>
        <p:spPr>
          <a:xfrm>
            <a:off x="6399250" y="369325"/>
            <a:ext cx="18551700" cy="1233300"/>
          </a:xfrm>
          <a:prstGeom prst="rect">
            <a:avLst/>
          </a:prstGeom>
          <a:noFill/>
          <a:ln>
            <a:noFill/>
          </a:ln>
        </p:spPr>
        <p:txBody>
          <a:bodyPr spcFirstLastPara="1" wrap="square" lIns="97925" tIns="244850" rIns="97925" bIns="244850" anchor="ctr" anchorCtr="0">
            <a:noAutofit/>
          </a:bodyPr>
          <a:lstStyle/>
          <a:p>
            <a:pPr marL="0" marR="0" lvl="0" indent="0" algn="ctr" rtl="0">
              <a:spcBef>
                <a:spcPts val="0"/>
              </a:spcBef>
              <a:spcAft>
                <a:spcPts val="0"/>
              </a:spcAft>
              <a:buNone/>
            </a:pPr>
            <a:r>
              <a:rPr lang="en-US" sz="4800" b="1" dirty="0">
                <a:solidFill>
                  <a:srgbClr val="EAF1DD"/>
                </a:solidFill>
                <a:latin typeface="Times New Roman" panose="02020603050405020304" pitchFamily="18" charset="0"/>
                <a:ea typeface="Calibri"/>
                <a:cs typeface="Times New Roman" panose="02020603050405020304" pitchFamily="18" charset="0"/>
                <a:sym typeface="Calibri"/>
              </a:rPr>
              <a:t>Mindfulness Program</a:t>
            </a:r>
            <a:endParaRPr dirty="0">
              <a:latin typeface="Times New Roman" panose="02020603050405020304" pitchFamily="18" charset="0"/>
              <a:cs typeface="Times New Roman" panose="02020603050405020304" pitchFamily="18" charset="0"/>
            </a:endParaRPr>
          </a:p>
        </p:txBody>
      </p:sp>
      <p:sp>
        <p:nvSpPr>
          <p:cNvPr id="32" name="Google Shape;32;p4"/>
          <p:cNvSpPr txBox="1"/>
          <p:nvPr/>
        </p:nvSpPr>
        <p:spPr>
          <a:xfrm>
            <a:off x="4114800" y="1600201"/>
            <a:ext cx="24688800" cy="1143000"/>
          </a:xfrm>
          <a:prstGeom prst="rect">
            <a:avLst/>
          </a:prstGeom>
          <a:noFill/>
          <a:ln>
            <a:noFill/>
          </a:ln>
        </p:spPr>
        <p:txBody>
          <a:bodyPr spcFirstLastPara="1" wrap="square" lIns="97925" tIns="97925" rIns="97925" bIns="97925" anchor="ctr" anchorCtr="0">
            <a:noAutofit/>
          </a:bodyPr>
          <a:lstStyle/>
          <a:p>
            <a:pPr marL="0" marR="0" lvl="0" indent="0" algn="ctr" rtl="0">
              <a:spcBef>
                <a:spcPts val="0"/>
              </a:spcBef>
              <a:spcAft>
                <a:spcPts val="0"/>
              </a:spcAft>
              <a:buNone/>
            </a:pPr>
            <a:endParaRPr sz="3000" b="1" dirty="0">
              <a:latin typeface="Times New Roman" panose="02020603050405020304" pitchFamily="18" charset="0"/>
              <a:cs typeface="Times New Roman" panose="02020603050405020304" pitchFamily="18" charset="0"/>
            </a:endParaRPr>
          </a:p>
          <a:p>
            <a:pPr marL="0" marR="0" lvl="0" indent="0" algn="ctr" rtl="0">
              <a:spcBef>
                <a:spcPts val="0"/>
              </a:spcBef>
              <a:spcAft>
                <a:spcPts val="0"/>
              </a:spcAft>
              <a:buNone/>
            </a:pPr>
            <a:r>
              <a:rPr lang="en-US" sz="3000" b="1" baseline="30000" dirty="0">
                <a:solidFill>
                  <a:srgbClr val="EAF1DD"/>
                </a:solidFill>
                <a:latin typeface="Times New Roman" panose="02020603050405020304" pitchFamily="18" charset="0"/>
                <a:ea typeface="Calibri"/>
                <a:cs typeface="Times New Roman" panose="02020603050405020304" pitchFamily="18" charset="0"/>
                <a:sym typeface="Calibri"/>
              </a:rPr>
              <a:t>Phillips School of Nursing at Mount Sinai Beth Israel</a:t>
            </a:r>
            <a:endParaRPr sz="3000" b="1" dirty="0">
              <a:latin typeface="Times New Roman" panose="02020603050405020304" pitchFamily="18" charset="0"/>
              <a:cs typeface="Times New Roman" panose="02020603050405020304" pitchFamily="18" charset="0"/>
            </a:endParaRPr>
          </a:p>
        </p:txBody>
      </p:sp>
      <p:sp>
        <p:nvSpPr>
          <p:cNvPr id="33" name="Google Shape;33;p4"/>
          <p:cNvSpPr txBox="1"/>
          <p:nvPr/>
        </p:nvSpPr>
        <p:spPr>
          <a:xfrm>
            <a:off x="1280162" y="20025361"/>
            <a:ext cx="2171325" cy="1588333"/>
          </a:xfrm>
          <a:prstGeom prst="rect">
            <a:avLst/>
          </a:prstGeom>
          <a:solidFill>
            <a:srgbClr val="B7CCE4"/>
          </a:solidFill>
          <a:ln>
            <a:noFill/>
          </a:ln>
        </p:spPr>
        <p:txBody>
          <a:bodyPr spcFirstLastPara="1" wrap="square" lIns="48950" tIns="24475" rIns="48950" bIns="24475" anchor="t" anchorCtr="0">
            <a:noAutofit/>
          </a:bodyPr>
          <a:lstStyle/>
          <a:p>
            <a:pPr marL="0" marR="0" lvl="0" indent="0" algn="l" rtl="0">
              <a:spcBef>
                <a:spcPts val="0"/>
              </a:spcBef>
              <a:spcAft>
                <a:spcPts val="0"/>
              </a:spcAft>
              <a:buNone/>
            </a:pPr>
            <a:endParaRPr dirty="0"/>
          </a:p>
        </p:txBody>
      </p:sp>
      <p:sp>
        <p:nvSpPr>
          <p:cNvPr id="34" name="Google Shape;34;p4"/>
          <p:cNvSpPr txBox="1"/>
          <p:nvPr/>
        </p:nvSpPr>
        <p:spPr>
          <a:xfrm>
            <a:off x="1280161" y="19431002"/>
            <a:ext cx="1450230" cy="557282"/>
          </a:xfrm>
          <a:prstGeom prst="rect">
            <a:avLst/>
          </a:prstGeom>
          <a:noFill/>
          <a:ln>
            <a:noFill/>
          </a:ln>
        </p:spPr>
        <p:txBody>
          <a:bodyPr spcFirstLastPara="1" wrap="square" lIns="48950" tIns="24475" rIns="48950" bIns="24475" anchor="t" anchorCtr="0">
            <a:noAutofit/>
          </a:bodyPr>
          <a:lstStyle/>
          <a:p>
            <a:pPr marL="0" marR="0" lvl="0" indent="0" algn="l" rtl="0">
              <a:spcBef>
                <a:spcPts val="0"/>
              </a:spcBef>
              <a:spcAft>
                <a:spcPts val="0"/>
              </a:spcAft>
              <a:buNone/>
            </a:pPr>
            <a:endParaRPr dirty="0"/>
          </a:p>
        </p:txBody>
      </p:sp>
      <p:sp>
        <p:nvSpPr>
          <p:cNvPr id="35" name="Google Shape;35;p4"/>
          <p:cNvSpPr txBox="1"/>
          <p:nvPr/>
        </p:nvSpPr>
        <p:spPr>
          <a:xfrm>
            <a:off x="752375" y="3777125"/>
            <a:ext cx="9875400" cy="5178189"/>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lvl="0" indent="0" algn="l" rtl="0">
              <a:lnSpc>
                <a:spcPct val="150000"/>
              </a:lnSpc>
              <a:spcBef>
                <a:spcPts val="0"/>
              </a:spcBef>
              <a:spcAft>
                <a:spcPts val="0"/>
              </a:spcAft>
              <a:buClr>
                <a:schemeClr val="dk1"/>
              </a:buClr>
              <a:buSzPts val="1100"/>
              <a:buFont typeface="Arial"/>
              <a:buNone/>
            </a:pPr>
            <a:r>
              <a:rPr lang="en-US" sz="1800" dirty="0">
                <a:effectLst/>
                <a:latin typeface="Times New Roman" panose="02020603050405020304" pitchFamily="18" charset="0"/>
                <a:ea typeface="Calibri" panose="020F0502020204030204" pitchFamily="34" charset="0"/>
              </a:rPr>
              <a:t>Heart disease is a common health problem affecting many people in the world. Despite advancements in their prevention and treatment, they remain a prevalent cause of morbidity and mortality globally.</a:t>
            </a:r>
            <a:endParaRPr lang="en-US" sz="1900" dirty="0">
              <a:latin typeface="Times New Roman" panose="02020603050405020304" pitchFamily="18" charset="0"/>
              <a:ea typeface="Calibri"/>
              <a:cs typeface="Times New Roman" panose="02020603050405020304" pitchFamily="18" charset="0"/>
              <a:sym typeface="Calibri"/>
            </a:endParaRPr>
          </a:p>
          <a:p>
            <a:pPr marL="0" lvl="0" indent="0" algn="l" rtl="0">
              <a:lnSpc>
                <a:spcPct val="150000"/>
              </a:lnSpc>
              <a:spcBef>
                <a:spcPts val="0"/>
              </a:spcBef>
              <a:spcAft>
                <a:spcPts val="0"/>
              </a:spcAft>
              <a:buClr>
                <a:schemeClr val="dk1"/>
              </a:buClr>
              <a:buSzPts val="1100"/>
              <a:buFont typeface="Arial"/>
              <a:buNone/>
            </a:pPr>
            <a:r>
              <a:rPr lang="en-US" sz="1900" dirty="0">
                <a:latin typeface="Times New Roman" panose="02020603050405020304" pitchFamily="18" charset="0"/>
                <a:ea typeface="Calibri"/>
                <a:cs typeface="Times New Roman" panose="02020603050405020304" pitchFamily="18" charset="0"/>
                <a:sym typeface="Calibri"/>
              </a:rPr>
              <a:t>These advancements have enabled the development of prevention and treatment for heart disease. However, it still remains a leading cause of adverse health impacts. Western medicine has been at the forefront in treatment of heart disease, however, alternative therapy such as meditation been adapted into to achieve improve health and patient outcomes. </a:t>
            </a:r>
            <a:r>
              <a:rPr lang="en-US" sz="1800" dirty="0">
                <a:effectLst/>
                <a:latin typeface="Times New Roman" panose="02020603050405020304" pitchFamily="18" charset="0"/>
                <a:ea typeface="Calibri" panose="020F0502020204030204" pitchFamily="34" charset="0"/>
              </a:rPr>
              <a:t>Meditation is described as a practice of using techniques such as concentration, contemplation, mindfulness, and reflection to achieve an emotionally, mentally calm state. Meditation encourages patients to examine their feelings, thoughts, and sensations in an open-minded and unbiased way with the purpose of achieving inner calmness, psychological balance, and physical relaxation (</a:t>
            </a:r>
            <a:r>
              <a:rPr lang="en-US" sz="1800" dirty="0">
                <a:solidFill>
                  <a:srgbClr val="222222"/>
                </a:solidFill>
                <a:effectLst/>
                <a:latin typeface="Times New Roman" panose="02020603050405020304" pitchFamily="18" charset="0"/>
                <a:ea typeface="Calibri" panose="020F0502020204030204" pitchFamily="34" charset="0"/>
              </a:rPr>
              <a:t>Loucks et al., 2015)</a:t>
            </a:r>
            <a:r>
              <a:rPr lang="en-US" sz="1800" dirty="0">
                <a:effectLst/>
                <a:latin typeface="Times New Roman" panose="02020603050405020304" pitchFamily="18" charset="0"/>
                <a:ea typeface="Calibri" panose="020F0502020204030204" pitchFamily="34" charset="0"/>
              </a:rPr>
              <a:t>. </a:t>
            </a:r>
            <a:r>
              <a:rPr lang="en-US" sz="1900" dirty="0">
                <a:latin typeface="Times New Roman" panose="02020603050405020304" pitchFamily="18" charset="0"/>
                <a:ea typeface="Calibri"/>
                <a:cs typeface="Times New Roman" panose="02020603050405020304" pitchFamily="18" charset="0"/>
                <a:sym typeface="Calibri"/>
              </a:rPr>
              <a:t>Studies show a significant increase in the use of these therapies in treatment of heart disease and improvement of heart health (</a:t>
            </a:r>
            <a:r>
              <a:rPr lang="en-US" sz="1900" b="0" i="0" dirty="0">
                <a:solidFill>
                  <a:srgbClr val="222222"/>
                </a:solidFill>
                <a:effectLst/>
                <a:latin typeface="Times New Roman" panose="02020603050405020304" pitchFamily="18" charset="0"/>
                <a:cs typeface="Times New Roman" panose="02020603050405020304" pitchFamily="18" charset="0"/>
              </a:rPr>
              <a:t>Krittanawong et al., 2020)</a:t>
            </a:r>
            <a:r>
              <a:rPr lang="en-US" sz="1900" dirty="0">
                <a:latin typeface="Times New Roman" panose="02020603050405020304" pitchFamily="18" charset="0"/>
                <a:ea typeface="Calibri"/>
                <a:cs typeface="Times New Roman" panose="02020603050405020304" pitchFamily="18" charset="0"/>
                <a:sym typeface="Calibri"/>
              </a:rPr>
              <a:t>. </a:t>
            </a:r>
            <a:endParaRPr sz="1900" dirty="0">
              <a:latin typeface="Times New Roman" panose="02020603050405020304" pitchFamily="18" charset="0"/>
              <a:ea typeface="Calibri"/>
              <a:cs typeface="Times New Roman" panose="02020603050405020304" pitchFamily="18" charset="0"/>
              <a:sym typeface="Calibri"/>
            </a:endParaRPr>
          </a:p>
        </p:txBody>
      </p:sp>
      <p:sp>
        <p:nvSpPr>
          <p:cNvPr id="36" name="Google Shape;36;p4"/>
          <p:cNvSpPr/>
          <p:nvPr/>
        </p:nvSpPr>
        <p:spPr>
          <a:xfrm>
            <a:off x="752367" y="3203800"/>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ea typeface="Calibri"/>
                <a:cs typeface="Calibri"/>
                <a:sym typeface="Calibri"/>
              </a:rPr>
              <a:t>Introduction</a:t>
            </a:r>
            <a:endParaRPr dirty="0"/>
          </a:p>
        </p:txBody>
      </p:sp>
      <p:sp>
        <p:nvSpPr>
          <p:cNvPr id="37" name="Google Shape;37;p4"/>
          <p:cNvSpPr txBox="1"/>
          <p:nvPr/>
        </p:nvSpPr>
        <p:spPr>
          <a:xfrm>
            <a:off x="11344181" y="10559572"/>
            <a:ext cx="9875400" cy="3081351"/>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marR="0" lvl="0" indent="0" algn="l" rtl="0">
              <a:spcBef>
                <a:spcPts val="0"/>
              </a:spcBef>
              <a:spcAft>
                <a:spcPts val="0"/>
              </a:spcAft>
              <a:buClr>
                <a:schemeClr val="dk1"/>
              </a:buClr>
              <a:buSzPts val="1100"/>
              <a:buFont typeface="Arial"/>
              <a:buNone/>
            </a:pPr>
            <a:r>
              <a:rPr lang="en-US" sz="2800" dirty="0">
                <a:solidFill>
                  <a:schemeClr val="dk1"/>
                </a:solidFill>
                <a:latin typeface="Calibri"/>
                <a:ea typeface="Calibri"/>
                <a:cs typeface="Calibri"/>
                <a:sym typeface="Calibri"/>
              </a:rPr>
              <a:t>In patients with heart disease, how does meditation in comparison to western medicine affect heart health?" </a:t>
            </a:r>
            <a:endParaRPr sz="2800" dirty="0">
              <a:solidFill>
                <a:schemeClr val="dk1"/>
              </a:solidFill>
              <a:latin typeface="Calibri"/>
              <a:ea typeface="Calibri"/>
              <a:cs typeface="Calibri"/>
              <a:sym typeface="Calibri"/>
            </a:endParaRPr>
          </a:p>
        </p:txBody>
      </p:sp>
      <p:sp>
        <p:nvSpPr>
          <p:cNvPr id="38" name="Google Shape;38;p4"/>
          <p:cNvSpPr/>
          <p:nvPr/>
        </p:nvSpPr>
        <p:spPr>
          <a:xfrm>
            <a:off x="737850" y="9004757"/>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ea typeface="Calibri"/>
                <a:cs typeface="Calibri"/>
                <a:sym typeface="Calibri"/>
              </a:rPr>
              <a:t>Research Problem</a:t>
            </a:r>
            <a:endParaRPr dirty="0"/>
          </a:p>
        </p:txBody>
      </p:sp>
      <p:sp>
        <p:nvSpPr>
          <p:cNvPr id="39" name="Google Shape;39;p4"/>
          <p:cNvSpPr txBox="1"/>
          <p:nvPr/>
        </p:nvSpPr>
        <p:spPr>
          <a:xfrm>
            <a:off x="752375" y="12507625"/>
            <a:ext cx="9875400" cy="1908738"/>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lvl="0">
              <a:lnSpc>
                <a:spcPct val="150000"/>
              </a:lnSpc>
            </a:pP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The</a:t>
            </a:r>
            <a:r>
              <a:rPr lang="en-US" sz="1900" dirty="0">
                <a:solidFill>
                  <a:schemeClr val="dk1"/>
                </a:solidFill>
                <a:latin typeface="Times New Roman" panose="02020603050405020304" pitchFamily="18" charset="0"/>
                <a:ea typeface="Calibri"/>
                <a:cs typeface="Times New Roman" panose="02020603050405020304" pitchFamily="18" charset="0"/>
                <a:sym typeface="Calibri"/>
              </a:rPr>
              <a:t> conceptual framework of the research paper entails an integrative framework involving the association between attention control, emotion regulation and self-awareness to achieve better heart health. Mindfulness has been indicated to affect heart health through its impact on emotional, physical and psychological stability.</a:t>
            </a:r>
            <a:endParaRPr sz="2000" dirty="0">
              <a:solidFill>
                <a:schemeClr val="dk1"/>
              </a:solidFill>
              <a:latin typeface="Times New Roman" panose="02020603050405020304" pitchFamily="18" charset="0"/>
              <a:ea typeface="Calibri"/>
              <a:cs typeface="Times New Roman" panose="02020603050405020304" pitchFamily="18" charset="0"/>
              <a:sym typeface="Calibri"/>
            </a:endParaRPr>
          </a:p>
        </p:txBody>
      </p:sp>
      <p:sp>
        <p:nvSpPr>
          <p:cNvPr id="40" name="Google Shape;40;p4"/>
          <p:cNvSpPr/>
          <p:nvPr/>
        </p:nvSpPr>
        <p:spPr>
          <a:xfrm>
            <a:off x="752365" y="12036288"/>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ea typeface="Calibri"/>
                <a:cs typeface="Calibri"/>
                <a:sym typeface="Calibri"/>
              </a:rPr>
              <a:t>Conceptual Framework if appropriate</a:t>
            </a:r>
            <a:endParaRPr dirty="0"/>
          </a:p>
        </p:txBody>
      </p:sp>
      <p:sp>
        <p:nvSpPr>
          <p:cNvPr id="41" name="Google Shape;41;p4"/>
          <p:cNvSpPr txBox="1"/>
          <p:nvPr/>
        </p:nvSpPr>
        <p:spPr>
          <a:xfrm>
            <a:off x="21542350" y="12847446"/>
            <a:ext cx="10527000" cy="6134229"/>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marR="0" lvl="0" indent="0" algn="l" rtl="0">
              <a:lnSpc>
                <a:spcPct val="100000"/>
              </a:lnSpc>
              <a:spcBef>
                <a:spcPts val="900"/>
              </a:spcBef>
              <a:spcAft>
                <a:spcPts val="0"/>
              </a:spcAft>
              <a:buNone/>
            </a:pPr>
            <a:r>
              <a:rPr lang="en-US" sz="1900" b="0" i="0" dirty="0">
                <a:solidFill>
                  <a:srgbClr val="222222"/>
                </a:solidFill>
                <a:effectLst/>
                <a:latin typeface="Times New Roman" panose="02020603050405020304" pitchFamily="18" charset="0"/>
                <a:cs typeface="Times New Roman" panose="02020603050405020304" pitchFamily="18" charset="0"/>
              </a:rPr>
              <a:t>Krittanawong, C., Kumar, A., Wang, Z., Narasimhan, B., Jneid, H., Virani, S. S., &amp; Levine, G. N. (2020). 	Meditation and Cardiovascular Health in the US. </a:t>
            </a:r>
            <a:r>
              <a:rPr lang="en-US" sz="1900" b="0" i="1" dirty="0">
                <a:solidFill>
                  <a:srgbClr val="222222"/>
                </a:solidFill>
                <a:effectLst/>
                <a:latin typeface="Times New Roman" panose="02020603050405020304" pitchFamily="18" charset="0"/>
                <a:cs typeface="Times New Roman" panose="02020603050405020304" pitchFamily="18" charset="0"/>
              </a:rPr>
              <a:t>The American Journal of Cardiology</a:t>
            </a:r>
            <a:r>
              <a:rPr lang="en-US" sz="1900" b="0" i="0" dirty="0">
                <a:solidFill>
                  <a:srgbClr val="222222"/>
                </a:solidFill>
                <a:effectLst/>
                <a:latin typeface="Times New Roman" panose="02020603050405020304" pitchFamily="18" charset="0"/>
                <a:cs typeface="Times New Roman" panose="02020603050405020304" pitchFamily="18" charset="0"/>
              </a:rPr>
              <a:t>, </a:t>
            </a:r>
            <a:r>
              <a:rPr lang="en-US" sz="1900" b="0" i="1" dirty="0">
                <a:solidFill>
                  <a:srgbClr val="222222"/>
                </a:solidFill>
                <a:effectLst/>
                <a:latin typeface="Times New Roman" panose="02020603050405020304" pitchFamily="18" charset="0"/>
                <a:cs typeface="Times New Roman" panose="02020603050405020304" pitchFamily="18" charset="0"/>
              </a:rPr>
              <a:t>131</a:t>
            </a:r>
            <a:r>
              <a:rPr lang="en-US" sz="1900" b="0" i="0" dirty="0">
                <a:solidFill>
                  <a:srgbClr val="222222"/>
                </a:solidFill>
                <a:effectLst/>
                <a:latin typeface="Times New Roman" panose="02020603050405020304" pitchFamily="18" charset="0"/>
                <a:cs typeface="Times New Roman" panose="02020603050405020304" pitchFamily="18" charset="0"/>
              </a:rPr>
              <a:t>, 23-	26.</a:t>
            </a:r>
          </a:p>
          <a:p>
            <a:pPr>
              <a:spcBef>
                <a:spcPts val="900"/>
              </a:spcBef>
            </a:pPr>
            <a:r>
              <a:rPr lang="en-US" sz="1800" dirty="0">
                <a:solidFill>
                  <a:srgbClr val="222222"/>
                </a:solidFill>
                <a:effectLst/>
                <a:latin typeface="Times New Roman" panose="02020603050405020304" pitchFamily="18" charset="0"/>
                <a:ea typeface="Calibri" panose="020F0502020204030204" pitchFamily="34" charset="0"/>
              </a:rPr>
              <a:t>Loucks, E. B., Britton, W. B., Howe, C. J., Eaton, C. B., &amp; Buka, S. L. (2015). Positive associations of 	dispositional mindfulness with cardiovascular health: the New England Family Study. </a:t>
            </a:r>
            <a:r>
              <a:rPr lang="en-US" sz="1800" i="1" dirty="0">
                <a:solidFill>
                  <a:srgbClr val="222222"/>
                </a:solidFill>
                <a:effectLst/>
                <a:latin typeface="Times New Roman" panose="02020603050405020304" pitchFamily="18" charset="0"/>
                <a:ea typeface="Calibri" panose="020F0502020204030204" pitchFamily="34" charset="0"/>
              </a:rPr>
              <a:t>International 	journal of behavioral medicine</a:t>
            </a:r>
            <a:r>
              <a:rPr lang="en-US" sz="1800" dirty="0">
                <a:solidFill>
                  <a:srgbClr val="222222"/>
                </a:solidFill>
                <a:effectLst/>
                <a:latin typeface="Times New Roman" panose="02020603050405020304" pitchFamily="18" charset="0"/>
                <a:ea typeface="Calibri" panose="020F0502020204030204" pitchFamily="34" charset="0"/>
              </a:rPr>
              <a:t>, </a:t>
            </a:r>
            <a:r>
              <a:rPr lang="en-US" sz="1800" i="1" dirty="0">
                <a:solidFill>
                  <a:srgbClr val="222222"/>
                </a:solidFill>
                <a:effectLst/>
                <a:latin typeface="Times New Roman" panose="02020603050405020304" pitchFamily="18" charset="0"/>
                <a:ea typeface="Calibri" panose="020F0502020204030204" pitchFamily="34" charset="0"/>
              </a:rPr>
              <a:t>22</a:t>
            </a:r>
            <a:r>
              <a:rPr lang="en-US" sz="1800" dirty="0">
                <a:solidFill>
                  <a:srgbClr val="222222"/>
                </a:solidFill>
                <a:effectLst/>
                <a:latin typeface="Times New Roman" panose="02020603050405020304" pitchFamily="18" charset="0"/>
                <a:ea typeface="Calibri" panose="020F0502020204030204" pitchFamily="34" charset="0"/>
              </a:rPr>
              <a:t>(4), 540-550.</a:t>
            </a:r>
            <a:endParaRPr lang="en-US" sz="1800" dirty="0">
              <a:effectLst/>
              <a:latin typeface="Times New Roman" panose="02020603050405020304" pitchFamily="18" charset="0"/>
              <a:ea typeface="Calibri" panose="020F0502020204030204" pitchFamily="34" charset="0"/>
            </a:endParaRPr>
          </a:p>
          <a:p>
            <a:pPr marL="0" marR="0" lvl="0" indent="0" algn="l" rtl="0">
              <a:lnSpc>
                <a:spcPct val="100000"/>
              </a:lnSpc>
              <a:spcBef>
                <a:spcPts val="900"/>
              </a:spcBef>
              <a:spcAft>
                <a:spcPts val="0"/>
              </a:spcAft>
              <a:buNone/>
            </a:pPr>
            <a:r>
              <a:rPr lang="en-US" sz="1900" b="0" i="0" dirty="0">
                <a:solidFill>
                  <a:srgbClr val="222222"/>
                </a:solidFill>
                <a:effectLst/>
                <a:latin typeface="Times New Roman" panose="02020603050405020304" pitchFamily="18" charset="0"/>
                <a:cs typeface="Times New Roman" panose="02020603050405020304" pitchFamily="18" charset="0"/>
              </a:rPr>
              <a:t>Levine, G. N., Lange, R. A., Bairey‐Merz, C. N., Davidson, R. J., Jamerson, K., Mehta, P. K., ... &amp; 	American Heart Association Council on Clinical Cardiology; Council on Cardiovascular and 	Stroke Nursing; and Council on Hypertension. (2017). Meditation and cardiovascular risk 	reduction: a scientific statement from the American Heart Association. </a:t>
            </a:r>
            <a:r>
              <a:rPr lang="en-US" sz="1900" b="0" i="1" dirty="0">
                <a:solidFill>
                  <a:srgbClr val="222222"/>
                </a:solidFill>
                <a:effectLst/>
                <a:latin typeface="Times New Roman" panose="02020603050405020304" pitchFamily="18" charset="0"/>
                <a:cs typeface="Times New Roman" panose="02020603050405020304" pitchFamily="18" charset="0"/>
              </a:rPr>
              <a:t>Journal of the American 	Heart Association</a:t>
            </a:r>
            <a:r>
              <a:rPr lang="en-US" sz="1900" b="0" i="0" dirty="0">
                <a:solidFill>
                  <a:srgbClr val="222222"/>
                </a:solidFill>
                <a:effectLst/>
                <a:latin typeface="Times New Roman" panose="02020603050405020304" pitchFamily="18" charset="0"/>
                <a:cs typeface="Times New Roman" panose="02020603050405020304" pitchFamily="18" charset="0"/>
              </a:rPr>
              <a:t>, </a:t>
            </a:r>
            <a:r>
              <a:rPr lang="en-US" sz="1900" b="0" i="1" dirty="0">
                <a:solidFill>
                  <a:srgbClr val="222222"/>
                </a:solidFill>
                <a:effectLst/>
                <a:latin typeface="Times New Roman" panose="02020603050405020304" pitchFamily="18" charset="0"/>
                <a:cs typeface="Times New Roman" panose="02020603050405020304" pitchFamily="18" charset="0"/>
              </a:rPr>
              <a:t>6</a:t>
            </a:r>
            <a:r>
              <a:rPr lang="en-US" sz="1900" b="0" i="0" dirty="0">
                <a:solidFill>
                  <a:srgbClr val="222222"/>
                </a:solidFill>
                <a:effectLst/>
                <a:latin typeface="Times New Roman" panose="02020603050405020304" pitchFamily="18" charset="0"/>
                <a:cs typeface="Times New Roman" panose="02020603050405020304" pitchFamily="18" charset="0"/>
              </a:rPr>
              <a:t>(10), e002218.</a:t>
            </a:r>
            <a:endParaRPr lang="en-US" sz="1900" dirty="0">
              <a:solidFill>
                <a:srgbClr val="222222"/>
              </a:solidFill>
              <a:latin typeface="Times New Roman" panose="02020603050405020304" pitchFamily="18" charset="0"/>
              <a:cs typeface="Times New Roman" panose="02020603050405020304" pitchFamily="18" charset="0"/>
            </a:endParaRPr>
          </a:p>
          <a:p>
            <a:pPr marL="0" marR="0" lvl="0" indent="0" algn="l" rtl="0">
              <a:lnSpc>
                <a:spcPct val="100000"/>
              </a:lnSpc>
              <a:spcBef>
                <a:spcPts val="900"/>
              </a:spcBef>
              <a:spcAft>
                <a:spcPts val="0"/>
              </a:spcAft>
              <a:buNone/>
            </a:pPr>
            <a:r>
              <a:rPr lang="en-US" sz="1900" b="0" i="0" dirty="0">
                <a:solidFill>
                  <a:srgbClr val="222222"/>
                </a:solidFill>
                <a:effectLst/>
                <a:latin typeface="Times New Roman" panose="02020603050405020304" pitchFamily="18" charset="0"/>
                <a:cs typeface="Times New Roman" panose="02020603050405020304" pitchFamily="18" charset="0"/>
              </a:rPr>
              <a:t>Rao, A., DiGiacomo, M., Newton, P. J., Phillips, J. L., &amp; Hickman, L. D. (2019). Meditation and 	secondary prevention of depression and anxiety in heart disease: a systematic 	review. </a:t>
            </a:r>
            <a:r>
              <a:rPr lang="en-US" sz="1900" b="0" i="1" dirty="0">
                <a:solidFill>
                  <a:srgbClr val="222222"/>
                </a:solidFill>
                <a:effectLst/>
                <a:latin typeface="Times New Roman" panose="02020603050405020304" pitchFamily="18" charset="0"/>
                <a:cs typeface="Times New Roman" panose="02020603050405020304" pitchFamily="18" charset="0"/>
              </a:rPr>
              <a:t>Mindfulness</a:t>
            </a:r>
            <a:r>
              <a:rPr lang="en-US" sz="1900" b="0" i="0" dirty="0">
                <a:solidFill>
                  <a:srgbClr val="222222"/>
                </a:solidFill>
                <a:effectLst/>
                <a:latin typeface="Times New Roman" panose="02020603050405020304" pitchFamily="18" charset="0"/>
                <a:cs typeface="Times New Roman" panose="02020603050405020304" pitchFamily="18" charset="0"/>
              </a:rPr>
              <a:t>, </a:t>
            </a:r>
            <a:r>
              <a:rPr lang="en-US" sz="1900" b="0" i="1" dirty="0">
                <a:solidFill>
                  <a:srgbClr val="222222"/>
                </a:solidFill>
                <a:effectLst/>
                <a:latin typeface="Times New Roman" panose="02020603050405020304" pitchFamily="18" charset="0"/>
                <a:cs typeface="Times New Roman" panose="02020603050405020304" pitchFamily="18" charset="0"/>
              </a:rPr>
              <a:t>10</a:t>
            </a:r>
            <a:r>
              <a:rPr lang="en-US" sz="1900" b="0" i="0" dirty="0">
                <a:solidFill>
                  <a:srgbClr val="222222"/>
                </a:solidFill>
                <a:effectLst/>
                <a:latin typeface="Times New Roman" panose="02020603050405020304" pitchFamily="18" charset="0"/>
                <a:cs typeface="Times New Roman" panose="02020603050405020304" pitchFamily="18" charset="0"/>
              </a:rPr>
              <a:t>(1), 1-14.</a:t>
            </a:r>
          </a:p>
          <a:p>
            <a:pPr marL="0" marR="0" lvl="0" indent="0" algn="l" rtl="0">
              <a:lnSpc>
                <a:spcPct val="100000"/>
              </a:lnSpc>
              <a:spcBef>
                <a:spcPts val="900"/>
              </a:spcBef>
              <a:spcAft>
                <a:spcPts val="0"/>
              </a:spcAft>
              <a:buNone/>
            </a:pPr>
            <a:r>
              <a:rPr lang="en-US" sz="1900" b="0" i="0" dirty="0">
                <a:solidFill>
                  <a:srgbClr val="222222"/>
                </a:solidFill>
                <a:effectLst/>
                <a:latin typeface="Times New Roman" panose="02020603050405020304" pitchFamily="18" charset="0"/>
                <a:cs typeface="Times New Roman" panose="02020603050405020304" pitchFamily="18" charset="0"/>
              </a:rPr>
              <a:t>Schnaubelt, S., Hammer, A., Koller, L., </a:t>
            </a:r>
            <a:r>
              <a:rPr lang="en-US" sz="1900" b="0" i="0" dirty="0" err="1">
                <a:solidFill>
                  <a:srgbClr val="222222"/>
                </a:solidFill>
                <a:effectLst/>
                <a:latin typeface="Times New Roman" panose="02020603050405020304" pitchFamily="18" charset="0"/>
                <a:cs typeface="Times New Roman" panose="02020603050405020304" pitchFamily="18" charset="0"/>
              </a:rPr>
              <a:t>Niederdoeckl</a:t>
            </a:r>
            <a:r>
              <a:rPr lang="en-US" sz="1900" b="0" i="0" dirty="0">
                <a:solidFill>
                  <a:srgbClr val="222222"/>
                </a:solidFill>
                <a:effectLst/>
                <a:latin typeface="Times New Roman" panose="02020603050405020304" pitchFamily="18" charset="0"/>
                <a:cs typeface="Times New Roman" panose="02020603050405020304" pitchFamily="18" charset="0"/>
              </a:rPr>
              <a:t>, J., Kazem, N., Spiel, A., ... &amp; </a:t>
            </a:r>
            <a:r>
              <a:rPr lang="en-US" sz="1900" b="0" i="0" dirty="0" err="1">
                <a:solidFill>
                  <a:srgbClr val="222222"/>
                </a:solidFill>
                <a:effectLst/>
                <a:latin typeface="Times New Roman" panose="02020603050405020304" pitchFamily="18" charset="0"/>
                <a:cs typeface="Times New Roman" panose="02020603050405020304" pitchFamily="18" charset="0"/>
              </a:rPr>
              <a:t>Sulzgruber</a:t>
            </a:r>
            <a:r>
              <a:rPr lang="en-US" sz="1900" b="0" i="0" dirty="0">
                <a:solidFill>
                  <a:srgbClr val="222222"/>
                </a:solidFill>
                <a:effectLst/>
                <a:latin typeface="Times New Roman" panose="02020603050405020304" pitchFamily="18" charset="0"/>
                <a:cs typeface="Times New Roman" panose="02020603050405020304" pitchFamily="18" charset="0"/>
              </a:rPr>
              <a:t>, P. 	(2019). Expert Opinion: Meditation and Cardiovascular Health: What is the Link?. </a:t>
            </a:r>
            <a:r>
              <a:rPr lang="en-US" sz="1900" b="0" i="1" dirty="0">
                <a:solidFill>
                  <a:srgbClr val="222222"/>
                </a:solidFill>
                <a:effectLst/>
                <a:latin typeface="Times New Roman" panose="02020603050405020304" pitchFamily="18" charset="0"/>
                <a:cs typeface="Times New Roman" panose="02020603050405020304" pitchFamily="18" charset="0"/>
              </a:rPr>
              <a:t>European 	Cardiology Review</a:t>
            </a:r>
            <a:r>
              <a:rPr lang="en-US" sz="1900" b="0" i="0" dirty="0">
                <a:solidFill>
                  <a:srgbClr val="222222"/>
                </a:solidFill>
                <a:effectLst/>
                <a:latin typeface="Times New Roman" panose="02020603050405020304" pitchFamily="18" charset="0"/>
                <a:cs typeface="Times New Roman" panose="02020603050405020304" pitchFamily="18" charset="0"/>
              </a:rPr>
              <a:t>, </a:t>
            </a:r>
            <a:r>
              <a:rPr lang="en-US" sz="1900" b="0" i="1" dirty="0">
                <a:solidFill>
                  <a:srgbClr val="222222"/>
                </a:solidFill>
                <a:effectLst/>
                <a:latin typeface="Times New Roman" panose="02020603050405020304" pitchFamily="18" charset="0"/>
                <a:cs typeface="Times New Roman" panose="02020603050405020304" pitchFamily="18" charset="0"/>
              </a:rPr>
              <a:t>14</a:t>
            </a:r>
            <a:r>
              <a:rPr lang="en-US" sz="1900" b="0" i="0" dirty="0">
                <a:solidFill>
                  <a:srgbClr val="222222"/>
                </a:solidFill>
                <a:effectLst/>
                <a:latin typeface="Times New Roman" panose="02020603050405020304" pitchFamily="18" charset="0"/>
                <a:cs typeface="Times New Roman" panose="02020603050405020304" pitchFamily="18" charset="0"/>
              </a:rPr>
              <a:t>(3), 161.</a:t>
            </a:r>
            <a:endParaRPr sz="1900" dirty="0">
              <a:solidFill>
                <a:srgbClr val="222222"/>
              </a:solidFill>
              <a:highlight>
                <a:srgbClr val="FFFFFF"/>
              </a:highlight>
              <a:latin typeface="Times New Roman" panose="02020603050405020304" pitchFamily="18" charset="0"/>
              <a:ea typeface="Calibri"/>
              <a:cs typeface="Times New Roman" panose="02020603050405020304" pitchFamily="18" charset="0"/>
              <a:sym typeface="Calibri"/>
            </a:endParaRPr>
          </a:p>
        </p:txBody>
      </p:sp>
      <p:sp>
        <p:nvSpPr>
          <p:cNvPr id="42" name="Google Shape;42;p4"/>
          <p:cNvSpPr/>
          <p:nvPr/>
        </p:nvSpPr>
        <p:spPr>
          <a:xfrm>
            <a:off x="21569551" y="12390246"/>
            <a:ext cx="105270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ea typeface="Calibri"/>
                <a:cs typeface="Calibri"/>
                <a:sym typeface="Calibri"/>
              </a:rPr>
              <a:t>References</a:t>
            </a:r>
            <a:endParaRPr dirty="0"/>
          </a:p>
        </p:txBody>
      </p:sp>
      <p:sp>
        <p:nvSpPr>
          <p:cNvPr id="43" name="Google Shape;43;p4"/>
          <p:cNvSpPr txBox="1"/>
          <p:nvPr/>
        </p:nvSpPr>
        <p:spPr>
          <a:xfrm>
            <a:off x="11273377" y="14313345"/>
            <a:ext cx="9875400" cy="4614641"/>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marR="0" lvl="0" indent="0" algn="l" rtl="0">
              <a:lnSpc>
                <a:spcPct val="150000"/>
              </a:lnSpc>
              <a:spcBef>
                <a:spcPts val="0"/>
              </a:spcBef>
              <a:spcAft>
                <a:spcPts val="0"/>
              </a:spcAft>
              <a:buClr>
                <a:schemeClr val="dk1"/>
              </a:buClr>
              <a:buSzPts val="1100"/>
              <a:buFont typeface="Arial"/>
              <a:buNone/>
            </a:pPr>
            <a:r>
              <a:rPr lang="en-US" sz="1900" dirty="0">
                <a:solidFill>
                  <a:schemeClr val="dk1"/>
                </a:solidFill>
                <a:latin typeface="Times New Roman" panose="02020603050405020304" pitchFamily="18" charset="0"/>
                <a:cs typeface="Times New Roman" panose="02020603050405020304" pitchFamily="18" charset="0"/>
              </a:rPr>
              <a:t>The research compares how meditation and western medicine affect heart health. Whereas this research will be important to practice as it will add knowledge that will be crucial in decision making regarding practice it faces limitation that may affect its success. Some o the limitation of the research include:</a:t>
            </a:r>
          </a:p>
          <a:p>
            <a:pPr marL="342900" lvl="2" indent="-342900">
              <a:lnSpc>
                <a:spcPct val="150000"/>
              </a:lnSpc>
              <a:buClr>
                <a:schemeClr val="dk1"/>
              </a:buClr>
              <a:buSzPts val="1100"/>
              <a:buFont typeface="Wingdings" panose="05000000000000000000" pitchFamily="2" charset="2"/>
              <a:buChar char="v"/>
            </a:pPr>
            <a:r>
              <a:rPr lang="en-US" sz="1900" dirty="0">
                <a:solidFill>
                  <a:schemeClr val="dk1"/>
                </a:solidFill>
                <a:latin typeface="Times New Roman" panose="02020603050405020304" pitchFamily="18" charset="0"/>
                <a:cs typeface="Times New Roman" panose="02020603050405020304" pitchFamily="18" charset="0"/>
              </a:rPr>
              <a:t>Lack of sufficient previous studies on the area</a:t>
            </a:r>
          </a:p>
          <a:p>
            <a:pPr marL="342900" lvl="2" indent="-342900">
              <a:lnSpc>
                <a:spcPct val="150000"/>
              </a:lnSpc>
              <a:buClr>
                <a:schemeClr val="dk1"/>
              </a:buClr>
              <a:buSzPts val="1100"/>
              <a:buFont typeface="Wingdings" panose="05000000000000000000" pitchFamily="2" charset="2"/>
              <a:buChar char="v"/>
            </a:pPr>
            <a:r>
              <a:rPr lang="en-US" sz="1900" dirty="0">
                <a:solidFill>
                  <a:schemeClr val="dk1"/>
                </a:solidFill>
                <a:latin typeface="Times New Roman" panose="02020603050405020304" pitchFamily="18" charset="0"/>
                <a:cs typeface="Times New Roman" panose="02020603050405020304" pitchFamily="18" charset="0"/>
              </a:rPr>
              <a:t>Time constraints</a:t>
            </a:r>
          </a:p>
          <a:p>
            <a:pPr marL="342900" lvl="2" indent="-342900">
              <a:lnSpc>
                <a:spcPct val="150000"/>
              </a:lnSpc>
              <a:buClr>
                <a:schemeClr val="dk1"/>
              </a:buClr>
              <a:buSzPts val="1100"/>
              <a:buFont typeface="Wingdings" panose="05000000000000000000" pitchFamily="2" charset="2"/>
              <a:buChar char="v"/>
            </a:pPr>
            <a:r>
              <a:rPr lang="en-US" sz="1900" dirty="0">
                <a:solidFill>
                  <a:schemeClr val="dk1"/>
                </a:solidFill>
                <a:latin typeface="Times New Roman" panose="02020603050405020304" pitchFamily="18" charset="0"/>
                <a:cs typeface="Times New Roman" panose="02020603050405020304" pitchFamily="18" charset="0"/>
              </a:rPr>
              <a:t>Conflicts due to cultural bias</a:t>
            </a:r>
          </a:p>
          <a:p>
            <a:pPr marL="0" marR="0" lvl="0" indent="0" algn="l" rtl="0">
              <a:lnSpc>
                <a:spcPct val="150000"/>
              </a:lnSpc>
              <a:spcBef>
                <a:spcPts val="0"/>
              </a:spcBef>
              <a:spcAft>
                <a:spcPts val="0"/>
              </a:spcAft>
              <a:buClr>
                <a:schemeClr val="dk1"/>
              </a:buClr>
              <a:buSzPts val="1100"/>
              <a:buFont typeface="Arial"/>
              <a:buNone/>
            </a:pPr>
            <a:r>
              <a:rPr lang="en-US" sz="1900" dirty="0">
                <a:solidFill>
                  <a:schemeClr val="dk1"/>
                </a:solidFill>
                <a:latin typeface="Times New Roman" panose="02020603050405020304" pitchFamily="18" charset="0"/>
                <a:cs typeface="Times New Roman" panose="02020603050405020304" pitchFamily="18" charset="0"/>
              </a:rPr>
              <a:t>Heart disease is a leading cause of adverse health impacts. While western medicine has been used it treatment of heart disease, alternative therapies such as meditation have proven to be effective in improving patient’s heart health therefore its important and need to include them in heart care. </a:t>
            </a:r>
            <a:endParaRPr sz="1900" dirty="0">
              <a:solidFill>
                <a:schemeClr val="dk1"/>
              </a:solidFill>
              <a:latin typeface="Times New Roman" panose="02020603050405020304" pitchFamily="18" charset="0"/>
              <a:cs typeface="Times New Roman" panose="02020603050405020304" pitchFamily="18" charset="0"/>
            </a:endParaRPr>
          </a:p>
        </p:txBody>
      </p:sp>
      <p:sp>
        <p:nvSpPr>
          <p:cNvPr id="44" name="Google Shape;44;p4"/>
          <p:cNvSpPr/>
          <p:nvPr/>
        </p:nvSpPr>
        <p:spPr>
          <a:xfrm>
            <a:off x="11273377" y="13702345"/>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ea typeface="Calibri"/>
                <a:cs typeface="Calibri"/>
                <a:sym typeface="Calibri"/>
              </a:rPr>
              <a:t>Limitations and Conclusion</a:t>
            </a:r>
            <a:endParaRPr dirty="0"/>
          </a:p>
        </p:txBody>
      </p:sp>
      <p:sp>
        <p:nvSpPr>
          <p:cNvPr id="45" name="Google Shape;45;p4"/>
          <p:cNvSpPr/>
          <p:nvPr/>
        </p:nvSpPr>
        <p:spPr>
          <a:xfrm>
            <a:off x="11273400" y="9812350"/>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lvl="0" indent="0" algn="ctr" rtl="0">
              <a:spcBef>
                <a:spcPts val="0"/>
              </a:spcBef>
              <a:spcAft>
                <a:spcPts val="0"/>
              </a:spcAft>
              <a:buClr>
                <a:schemeClr val="dk1"/>
              </a:buClr>
              <a:buFont typeface="Arial"/>
              <a:buNone/>
            </a:pPr>
            <a:r>
              <a:rPr lang="en-US" sz="3200" b="1" dirty="0">
                <a:solidFill>
                  <a:srgbClr val="EAF1DD"/>
                </a:solidFill>
                <a:latin typeface="Calibri"/>
                <a:ea typeface="Calibri"/>
                <a:cs typeface="Calibri"/>
                <a:sym typeface="Calibri"/>
              </a:rPr>
              <a:t>PICO QUESTION</a:t>
            </a:r>
            <a:endParaRPr dirty="0"/>
          </a:p>
        </p:txBody>
      </p:sp>
      <p:sp>
        <p:nvSpPr>
          <p:cNvPr id="47" name="Google Shape;47;p4"/>
          <p:cNvSpPr txBox="1"/>
          <p:nvPr/>
        </p:nvSpPr>
        <p:spPr>
          <a:xfrm>
            <a:off x="752375" y="18822375"/>
            <a:ext cx="3675000" cy="295800"/>
          </a:xfrm>
          <a:prstGeom prst="rect">
            <a:avLst/>
          </a:prstGeom>
          <a:solidFill>
            <a:srgbClr val="FFFFFF"/>
          </a:solidFill>
          <a:ln>
            <a:noFill/>
          </a:ln>
        </p:spPr>
        <p:txBody>
          <a:bodyPr spcFirstLastPara="1" wrap="square" lIns="48950" tIns="24475" rIns="48950" bIns="24475" anchor="t" anchorCtr="0">
            <a:noAutofit/>
          </a:bodyPr>
          <a:lstStyle/>
          <a:p>
            <a:pPr marL="0" marR="0" lvl="0" indent="0" algn="ctr" rtl="0">
              <a:spcBef>
                <a:spcPts val="0"/>
              </a:spcBef>
              <a:spcAft>
                <a:spcPts val="0"/>
              </a:spcAft>
              <a:buNone/>
            </a:pPr>
            <a:endParaRPr dirty="0">
              <a:highlight>
                <a:srgbClr val="FFFFFF"/>
              </a:highlight>
              <a:latin typeface="Calibri"/>
              <a:ea typeface="Calibri"/>
              <a:cs typeface="Calibri"/>
              <a:sym typeface="Calibri"/>
            </a:endParaRPr>
          </a:p>
        </p:txBody>
      </p:sp>
      <p:pic>
        <p:nvPicPr>
          <p:cNvPr id="48" name="Google Shape;48;p4"/>
          <p:cNvPicPr preferRelativeResize="0"/>
          <p:nvPr/>
        </p:nvPicPr>
        <p:blipFill>
          <a:blip r:embed="rId3">
            <a:alphaModFix/>
          </a:blip>
          <a:stretch>
            <a:fillRect/>
          </a:stretch>
        </p:blipFill>
        <p:spPr>
          <a:xfrm>
            <a:off x="752438" y="369319"/>
            <a:ext cx="5646806" cy="1899150"/>
          </a:xfrm>
          <a:prstGeom prst="rect">
            <a:avLst/>
          </a:prstGeom>
          <a:noFill/>
          <a:ln>
            <a:noFill/>
          </a:ln>
        </p:spPr>
      </p:pic>
      <p:pic>
        <p:nvPicPr>
          <p:cNvPr id="49" name="Google Shape;49;p4"/>
          <p:cNvPicPr preferRelativeResize="0"/>
          <p:nvPr/>
        </p:nvPicPr>
        <p:blipFill>
          <a:blip r:embed="rId3">
            <a:alphaModFix/>
          </a:blip>
          <a:stretch>
            <a:fillRect/>
          </a:stretch>
        </p:blipFill>
        <p:spPr>
          <a:xfrm>
            <a:off x="24320222" y="389305"/>
            <a:ext cx="4292400" cy="1443619"/>
          </a:xfrm>
          <a:prstGeom prst="rect">
            <a:avLst/>
          </a:prstGeom>
          <a:noFill/>
          <a:ln>
            <a:noFill/>
          </a:ln>
        </p:spPr>
      </p:pic>
      <p:sp>
        <p:nvSpPr>
          <p:cNvPr id="50" name="Google Shape;50;p4"/>
          <p:cNvSpPr txBox="1"/>
          <p:nvPr/>
        </p:nvSpPr>
        <p:spPr>
          <a:xfrm>
            <a:off x="742950" y="9502447"/>
            <a:ext cx="9875400" cy="2384602"/>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marR="0" lvl="0" indent="0" algn="l" rtl="0">
              <a:lnSpc>
                <a:spcPct val="150000"/>
              </a:lnSpc>
              <a:spcBef>
                <a:spcPts val="0"/>
              </a:spcBef>
              <a:spcAft>
                <a:spcPts val="0"/>
              </a:spcAft>
              <a:buNone/>
            </a:pPr>
            <a:r>
              <a:rPr lang="en-US" sz="1900" dirty="0">
                <a:latin typeface="Times New Roman" panose="02020603050405020304" pitchFamily="18" charset="0"/>
                <a:ea typeface="Calibri"/>
                <a:cs typeface="Times New Roman" panose="02020603050405020304" pitchFamily="18" charset="0"/>
                <a:sym typeface="Calibri"/>
              </a:rPr>
              <a:t>Heart disease are a leading cause of morbidity and mortality in the world despite numerous advancements and developments that have been made to prevent and treat it. While western medicine have often been used in treatment of heart disease, alternative therapies such as meditation have proven to be effective in its control and management. The study will compare the effect of medication and western meditation on heart health.  </a:t>
            </a:r>
            <a:endParaRPr sz="1900" dirty="0">
              <a:latin typeface="Times New Roman" panose="02020603050405020304" pitchFamily="18" charset="0"/>
              <a:ea typeface="Calibri"/>
              <a:cs typeface="Times New Roman" panose="02020603050405020304" pitchFamily="18" charset="0"/>
              <a:sym typeface="Calibri"/>
            </a:endParaRPr>
          </a:p>
        </p:txBody>
      </p:sp>
      <p:sp>
        <p:nvSpPr>
          <p:cNvPr id="51" name="Google Shape;51;p4"/>
          <p:cNvSpPr txBox="1"/>
          <p:nvPr/>
        </p:nvSpPr>
        <p:spPr>
          <a:xfrm>
            <a:off x="28861393" y="985975"/>
            <a:ext cx="3675000" cy="1588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3600" dirty="0">
                <a:solidFill>
                  <a:schemeClr val="bg1"/>
                </a:solidFill>
                <a:latin typeface="Pinyon Script"/>
                <a:ea typeface="Pinyon Script"/>
                <a:cs typeface="Pinyon Script"/>
                <a:sym typeface="Pinyon Script"/>
              </a:rPr>
              <a:t>Phillips School of Nursing</a:t>
            </a:r>
            <a:r>
              <a:rPr lang="en-US" sz="3600" dirty="0">
                <a:solidFill>
                  <a:schemeClr val="bg1"/>
                </a:solidFill>
                <a:latin typeface="Calibri"/>
                <a:ea typeface="Calibri"/>
                <a:cs typeface="Calibri"/>
                <a:sym typeface="Calibri"/>
              </a:rPr>
              <a:t> </a:t>
            </a:r>
            <a:endParaRPr sz="3600" dirty="0">
              <a:solidFill>
                <a:schemeClr val="bg1"/>
              </a:solidFill>
              <a:latin typeface="Calibri"/>
              <a:ea typeface="Calibri"/>
              <a:cs typeface="Calibri"/>
              <a:sym typeface="Calibri"/>
            </a:endParaRPr>
          </a:p>
          <a:p>
            <a:pPr marL="0" lvl="0" indent="0" algn="l" rtl="0">
              <a:spcBef>
                <a:spcPts val="0"/>
              </a:spcBef>
              <a:spcAft>
                <a:spcPts val="0"/>
              </a:spcAft>
              <a:buNone/>
            </a:pPr>
            <a:r>
              <a:rPr lang="en-US" sz="2400" dirty="0">
                <a:solidFill>
                  <a:schemeClr val="bg1"/>
                </a:solidFill>
                <a:latin typeface="Calibri"/>
                <a:ea typeface="Calibri"/>
                <a:cs typeface="Calibri"/>
                <a:sym typeface="Calibri"/>
              </a:rPr>
              <a:t>    at Mount Sinai Beth Israel</a:t>
            </a:r>
            <a:endParaRPr sz="2400" dirty="0">
              <a:solidFill>
                <a:schemeClr val="bg1"/>
              </a:solidFill>
              <a:latin typeface="Calibri"/>
              <a:ea typeface="Calibri"/>
              <a:cs typeface="Calibri"/>
              <a:sym typeface="Calibri"/>
            </a:endParaRPr>
          </a:p>
        </p:txBody>
      </p:sp>
      <p:sp>
        <p:nvSpPr>
          <p:cNvPr id="52" name="Google Shape;52;p4"/>
          <p:cNvSpPr txBox="1"/>
          <p:nvPr/>
        </p:nvSpPr>
        <p:spPr>
          <a:xfrm>
            <a:off x="11273388" y="3563150"/>
            <a:ext cx="9875400" cy="6095400"/>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lvl="0" indent="0" algn="l" rtl="0">
              <a:lnSpc>
                <a:spcPct val="150000"/>
              </a:lnSpc>
              <a:spcBef>
                <a:spcPts val="0"/>
              </a:spcBef>
              <a:spcAft>
                <a:spcPts val="0"/>
              </a:spcAft>
              <a:buNone/>
            </a:pPr>
            <a:r>
              <a:rPr lang="en-US" sz="1900" b="0" i="0" dirty="0">
                <a:solidFill>
                  <a:schemeClr val="tx1"/>
                </a:solidFill>
                <a:effectLst/>
                <a:latin typeface="Times New Roman" panose="02020603050405020304" pitchFamily="18" charset="0"/>
                <a:cs typeface="Times New Roman" panose="02020603050405020304" pitchFamily="18" charset="0"/>
              </a:rPr>
              <a:t>Levine</a:t>
            </a:r>
            <a:r>
              <a:rPr lang="en-US" sz="1900" b="0" i="0" dirty="0">
                <a:solidFill>
                  <a:schemeClr val="tx1"/>
                </a:solidFill>
                <a:effectLst/>
                <a:highlight>
                  <a:schemeClr val="lt1"/>
                </a:highlight>
                <a:latin typeface="Times New Roman" panose="02020603050405020304" pitchFamily="18" charset="0"/>
                <a:cs typeface="Times New Roman" panose="02020603050405020304" pitchFamily="18" charset="0"/>
                <a:sym typeface="Lato"/>
              </a:rPr>
              <a:t> et al. (2017</a:t>
            </a:r>
            <a:r>
              <a:rPr lang="en-US" sz="1900" dirty="0">
                <a:solidFill>
                  <a:schemeClr val="tx1"/>
                </a:solidFill>
                <a:highlight>
                  <a:schemeClr val="lt1"/>
                </a:highlight>
                <a:latin typeface="Times New Roman" panose="02020603050405020304" pitchFamily="18" charset="0"/>
                <a:ea typeface="Lato"/>
                <a:cs typeface="Times New Roman" panose="02020603050405020304" pitchFamily="18" charset="0"/>
                <a:sym typeface="Lato"/>
              </a:rPr>
              <a:t>) argues that what is good for the mind is often good for the human body. Meditation involves the use of various techniques such as mindfulness and focus on a specific activity, thought or object to achieve a stable state mentally and emotionally. An increasing evidence of literature show the significant role meditation plays in reducing the risk of developing heart disease. </a:t>
            </a:r>
            <a:r>
              <a:rPr lang="en-US" sz="1900" b="0" i="0" dirty="0">
                <a:solidFill>
                  <a:schemeClr val="tx1"/>
                </a:solidFill>
                <a:effectLst/>
                <a:latin typeface="Times New Roman" panose="02020603050405020304" pitchFamily="18" charset="0"/>
                <a:cs typeface="Times New Roman" panose="02020603050405020304" pitchFamily="18" charset="0"/>
              </a:rPr>
              <a:t>Rao et al. (2019</a:t>
            </a:r>
            <a:r>
              <a:rPr lang="en-US" sz="1900" dirty="0">
                <a:solidFill>
                  <a:schemeClr val="tx1"/>
                </a:solidFill>
                <a:highlight>
                  <a:schemeClr val="lt1"/>
                </a:highlight>
                <a:latin typeface="Times New Roman" panose="02020603050405020304" pitchFamily="18" charset="0"/>
                <a:ea typeface="Lato"/>
                <a:cs typeface="Times New Roman" panose="02020603050405020304" pitchFamily="18" charset="0"/>
                <a:sym typeface="Lato"/>
              </a:rPr>
              <a:t>) asserts that meditation improves various factors that that associated with the development of heart disease therefore making it an essential treatment intervention for heart disease. Meditation improves the heart functions therefore improving heart health. Meditation not only improves heart health but also other body organs such as the brain and auditory function. Meditation improves individual’s encoding of auditory stimuli at various levels of the central auditory nervous system therefore leading to better processing ability (</a:t>
            </a:r>
            <a:r>
              <a:rPr lang="en-US" sz="1900" b="0" i="0" dirty="0">
                <a:solidFill>
                  <a:schemeClr val="tx1"/>
                </a:solidFill>
                <a:effectLst/>
                <a:latin typeface="Times New Roman" panose="02020603050405020304" pitchFamily="18" charset="0"/>
                <a:cs typeface="Times New Roman" panose="02020603050405020304" pitchFamily="18" charset="0"/>
              </a:rPr>
              <a:t>Schnaubelt</a:t>
            </a:r>
            <a:r>
              <a:rPr lang="en-US" sz="1900" dirty="0">
                <a:solidFill>
                  <a:schemeClr val="tx1"/>
                </a:solidFill>
                <a:latin typeface="Times New Roman" panose="02020603050405020304" pitchFamily="18" charset="0"/>
                <a:cs typeface="Times New Roman" panose="02020603050405020304" pitchFamily="18" charset="0"/>
              </a:rPr>
              <a:t> et al., 2019</a:t>
            </a:r>
            <a:r>
              <a:rPr lang="en-US" sz="1900" dirty="0">
                <a:solidFill>
                  <a:schemeClr val="tx1"/>
                </a:solidFill>
                <a:highlight>
                  <a:schemeClr val="lt1"/>
                </a:highlight>
                <a:latin typeface="Times New Roman" panose="02020603050405020304" pitchFamily="18" charset="0"/>
                <a:ea typeface="Lato"/>
                <a:cs typeface="Times New Roman" panose="02020603050405020304" pitchFamily="18" charset="0"/>
                <a:sym typeface="Lato"/>
              </a:rPr>
              <a:t>). Meditation enhances an individual’s focused attention and state of awareness. Additionally it helps individuals better manage anxiety, stress and reduce inflammation which is critical to brain or neurodevelopment.  </a:t>
            </a:r>
            <a:endParaRPr sz="1900" dirty="0">
              <a:solidFill>
                <a:schemeClr val="tx1"/>
              </a:solidFill>
              <a:highlight>
                <a:schemeClr val="lt1"/>
              </a:highlight>
              <a:latin typeface="Times New Roman" panose="02020603050405020304" pitchFamily="18" charset="0"/>
              <a:ea typeface="Lato"/>
              <a:cs typeface="Times New Roman" panose="02020603050405020304" pitchFamily="18" charset="0"/>
              <a:sym typeface="Lato"/>
            </a:endParaRPr>
          </a:p>
        </p:txBody>
      </p:sp>
      <p:sp>
        <p:nvSpPr>
          <p:cNvPr id="53" name="Google Shape;53;p4"/>
          <p:cNvSpPr/>
          <p:nvPr/>
        </p:nvSpPr>
        <p:spPr>
          <a:xfrm>
            <a:off x="11273377" y="3122550"/>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2400" b="1" dirty="0">
                <a:solidFill>
                  <a:srgbClr val="EAF1DD"/>
                </a:solidFill>
                <a:latin typeface="Calibri"/>
                <a:ea typeface="Calibri"/>
                <a:cs typeface="Calibri"/>
                <a:sym typeface="Calibri"/>
              </a:rPr>
              <a:t>Significance: Reading and the Effects on Auditory and Neurodevelopment</a:t>
            </a:r>
            <a:endParaRPr sz="2400" dirty="0"/>
          </a:p>
        </p:txBody>
      </p:sp>
      <p:sp>
        <p:nvSpPr>
          <p:cNvPr id="29" name="Google Shape;36;p4">
            <a:extLst>
              <a:ext uri="{FF2B5EF4-FFF2-40B4-BE49-F238E27FC236}">
                <a16:creationId xmlns="" xmlns:a16="http://schemas.microsoft.com/office/drawing/2014/main" id="{3674D442-7F49-4644-A82D-E6A1BCA22D07}"/>
              </a:ext>
            </a:extLst>
          </p:cNvPr>
          <p:cNvSpPr/>
          <p:nvPr/>
        </p:nvSpPr>
        <p:spPr>
          <a:xfrm>
            <a:off x="21542350" y="3105950"/>
            <a:ext cx="10527000" cy="487072"/>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cs typeface="Calibri"/>
                <a:sym typeface="Calibri"/>
              </a:rPr>
              <a:t>Proposal/Project</a:t>
            </a:r>
            <a:endParaRPr dirty="0"/>
          </a:p>
        </p:txBody>
      </p:sp>
      <p:sp>
        <p:nvSpPr>
          <p:cNvPr id="2" name="TextBox 1">
            <a:extLst>
              <a:ext uri="{FF2B5EF4-FFF2-40B4-BE49-F238E27FC236}">
                <a16:creationId xmlns="" xmlns:a16="http://schemas.microsoft.com/office/drawing/2014/main" id="{A2B99261-9D96-2145-85C2-03A3E3A31C1C}"/>
              </a:ext>
            </a:extLst>
          </p:cNvPr>
          <p:cNvSpPr txBox="1"/>
          <p:nvPr/>
        </p:nvSpPr>
        <p:spPr>
          <a:xfrm>
            <a:off x="21542351" y="3896731"/>
            <a:ext cx="10420706" cy="8898013"/>
          </a:xfrm>
          <a:prstGeom prst="rect">
            <a:avLst/>
          </a:prstGeom>
          <a:noFill/>
        </p:spPr>
        <p:txBody>
          <a:bodyPr wrap="square" rtlCol="0">
            <a:spAutoFit/>
          </a:bodyPr>
          <a:lstStyle/>
          <a:p>
            <a:pPr>
              <a:lnSpc>
                <a:spcPct val="200000"/>
              </a:lnSpc>
            </a:pPr>
            <a:r>
              <a:rPr lang="en-US" sz="1800" dirty="0">
                <a:latin typeface="Times New Roman" panose="02020603050405020304" pitchFamily="18" charset="0"/>
                <a:cs typeface="Times New Roman" panose="02020603050405020304" pitchFamily="18" charset="0"/>
              </a:rPr>
              <a:t>Heart disease remains to be leading cause of adverse health impacts. Available literature show meditation addresses risk factors that cause heart disease therefore improving heart health. The study is to examine the benefits of meditation on heart health. </a:t>
            </a:r>
          </a:p>
          <a:p>
            <a:pPr>
              <a:lnSpc>
                <a:spcPct val="200000"/>
              </a:lnSpc>
            </a:pPr>
            <a:r>
              <a:rPr lang="en-US" sz="1800" dirty="0">
                <a:latin typeface="Times New Roman" panose="02020603050405020304" pitchFamily="18" charset="0"/>
                <a:cs typeface="Times New Roman" panose="02020603050405020304" pitchFamily="18" charset="0"/>
              </a:rPr>
              <a:t>The proposal is to conduct a study that compares the impact of meditation with western medicine on heart health. Extensive research has shown that meditation addresses risk factors that are linked with heart disease therefore improving heart health. </a:t>
            </a:r>
          </a:p>
          <a:p>
            <a:pPr>
              <a:lnSpc>
                <a:spcPct val="200000"/>
              </a:lnSpc>
            </a:pPr>
            <a:r>
              <a:rPr lang="en-US" sz="1800" dirty="0">
                <a:effectLst/>
                <a:latin typeface="Times New Roman" panose="02020603050405020304" pitchFamily="18" charset="0"/>
                <a:ea typeface="Calibri" panose="020F0502020204030204" pitchFamily="34" charset="0"/>
              </a:rPr>
              <a:t>A study will be conducted to compare the effect of meditation with western medicine on heart health. The study will be conducted on a cardiovascular unit, and participants will involve patients with heart disease. </a:t>
            </a:r>
            <a:endParaRPr lang="en-US" sz="1800" dirty="0">
              <a:latin typeface="Times New Roman" panose="02020603050405020304" pitchFamily="18" charset="0"/>
              <a:cs typeface="Times New Roman" panose="02020603050405020304" pitchFamily="18" charset="0"/>
            </a:endParaRPr>
          </a:p>
          <a:p>
            <a:pPr>
              <a:lnSpc>
                <a:spcPct val="200000"/>
              </a:lnSpc>
            </a:pPr>
            <a:r>
              <a:rPr lang="en-US" sz="1800" dirty="0">
                <a:latin typeface="Times New Roman" panose="02020603050405020304" pitchFamily="18" charset="0"/>
                <a:cs typeface="Times New Roman" panose="02020603050405020304" pitchFamily="18" charset="0"/>
              </a:rPr>
              <a:t>The study participants will be categorized onto two groups, that is the experimental group and control group. The experimental group will take medication with meditation to treat their heart disease. The control group will only take medication. The study will be conducted within a period of 3 months. The following metrics will be used to determine the effectiveness of meditation in improving heart health. </a:t>
            </a:r>
          </a:p>
          <a:p>
            <a:pPr marL="342900" lvl="6" indent="-342900">
              <a:lnSpc>
                <a:spcPct val="200000"/>
              </a:lnSpc>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Blood pressure</a:t>
            </a:r>
          </a:p>
          <a:p>
            <a:pPr marL="342900" lvl="5" indent="-342900">
              <a:lnSpc>
                <a:spcPct val="200000"/>
              </a:lnSpc>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Heart rate variability</a:t>
            </a:r>
          </a:p>
          <a:p>
            <a:pPr marL="342900" lvl="5" indent="-342900">
              <a:lnSpc>
                <a:spcPct val="200000"/>
              </a:lnSpc>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Overall stress</a:t>
            </a:r>
          </a:p>
          <a:p>
            <a:pPr>
              <a:lnSpc>
                <a:spcPct val="200000"/>
              </a:lnSpc>
            </a:pPr>
            <a:endParaRPr lang="en-US" sz="1900" dirty="0">
              <a:latin typeface="Times New Roman" panose="02020603050405020304" pitchFamily="18" charset="0"/>
              <a:cs typeface="Times New Roman" panose="02020603050405020304" pitchFamily="18" charset="0"/>
            </a:endParaRPr>
          </a:p>
        </p:txBody>
      </p:sp>
      <p:cxnSp>
        <p:nvCxnSpPr>
          <p:cNvPr id="4" name="Straight Connector 3">
            <a:extLst>
              <a:ext uri="{FF2B5EF4-FFF2-40B4-BE49-F238E27FC236}">
                <a16:creationId xmlns="" xmlns:a16="http://schemas.microsoft.com/office/drawing/2014/main" id="{B794A662-2492-5F47-8A50-868520BD99CD}"/>
              </a:ext>
            </a:extLst>
          </p:cNvPr>
          <p:cNvCxnSpPr>
            <a:cxnSpLocks/>
            <a:endCxn id="29" idx="1"/>
          </p:cNvCxnSpPr>
          <p:nvPr/>
        </p:nvCxnSpPr>
        <p:spPr>
          <a:xfrm flipV="1">
            <a:off x="21542350" y="3349486"/>
            <a:ext cx="0" cy="11576489"/>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 xmlns:a16="http://schemas.microsoft.com/office/drawing/2014/main" id="{3DCC2C79-EEF0-1347-9343-94EB80A585E2}"/>
              </a:ext>
            </a:extLst>
          </p:cNvPr>
          <p:cNvCxnSpPr/>
          <p:nvPr/>
        </p:nvCxnSpPr>
        <p:spPr>
          <a:xfrm>
            <a:off x="32069350" y="3203800"/>
            <a:ext cx="0" cy="11253837"/>
          </a:xfrm>
          <a:prstGeom prst="line">
            <a:avLst/>
          </a:prstGeom>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 xmlns:a16="http://schemas.microsoft.com/office/drawing/2014/main" id="{61A9D082-77EB-4D4D-96B3-7C9FD25A9F94}"/>
              </a:ext>
            </a:extLst>
          </p:cNvPr>
          <p:cNvPicPr>
            <a:picLocks noChangeAspect="1"/>
          </p:cNvPicPr>
          <p:nvPr/>
        </p:nvPicPr>
        <p:blipFill>
          <a:blip r:embed="rId4"/>
          <a:stretch>
            <a:fillRect/>
          </a:stretch>
        </p:blipFill>
        <p:spPr>
          <a:xfrm>
            <a:off x="746379" y="14614375"/>
            <a:ext cx="9881386" cy="4367299"/>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644</TotalTime>
  <Words>910</Words>
  <Application>Microsoft Office PowerPoint</Application>
  <PresentationFormat>Custom</PresentationFormat>
  <Paragraphs>36</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Times New Roman</vt:lpstr>
      <vt:lpstr>Calibri</vt:lpstr>
      <vt:lpstr>Wingdings</vt:lpstr>
      <vt:lpstr>Pinyon Script</vt:lpstr>
      <vt:lpstr>Lato</vt: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dc:creator>
  <cp:lastModifiedBy>Kevin</cp:lastModifiedBy>
  <cp:revision>89</cp:revision>
  <dcterms:modified xsi:type="dcterms:W3CDTF">2021-04-03T12:43:23Z</dcterms:modified>
</cp:coreProperties>
</file>